
<file path=[Content_Types].xml><?xml version="1.0" encoding="utf-8"?>
<Types xmlns="http://schemas.openxmlformats.org/package/2006/content-types">
  <Default Extension="xml" ContentType="application/xml"/>
  <Default Extension="mp4" ContentType="video/unknown"/>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2"/>
  </p:notesMasterIdLst>
  <p:handoutMasterIdLst>
    <p:handoutMasterId r:id="rId33"/>
  </p:handoutMasterIdLst>
  <p:sldIdLst>
    <p:sldId id="256" r:id="rId2"/>
    <p:sldId id="319" r:id="rId3"/>
    <p:sldId id="321" r:id="rId4"/>
    <p:sldId id="312" r:id="rId5"/>
    <p:sldId id="258" r:id="rId6"/>
    <p:sldId id="259" r:id="rId7"/>
    <p:sldId id="289" r:id="rId8"/>
    <p:sldId id="290" r:id="rId9"/>
    <p:sldId id="291" r:id="rId10"/>
    <p:sldId id="292" r:id="rId11"/>
    <p:sldId id="322" r:id="rId12"/>
    <p:sldId id="268" r:id="rId13"/>
    <p:sldId id="323" r:id="rId14"/>
    <p:sldId id="293" r:id="rId15"/>
    <p:sldId id="294" r:id="rId16"/>
    <p:sldId id="295" r:id="rId17"/>
    <p:sldId id="296" r:id="rId18"/>
    <p:sldId id="297" r:id="rId19"/>
    <p:sldId id="299" r:id="rId20"/>
    <p:sldId id="300" r:id="rId21"/>
    <p:sldId id="302" r:id="rId22"/>
    <p:sldId id="304" r:id="rId23"/>
    <p:sldId id="305" r:id="rId24"/>
    <p:sldId id="308" r:id="rId25"/>
    <p:sldId id="262" r:id="rId26"/>
    <p:sldId id="263" r:id="rId27"/>
    <p:sldId id="316" r:id="rId28"/>
    <p:sldId id="317" r:id="rId29"/>
    <p:sldId id="318" r:id="rId30"/>
    <p:sldId id="287" r:id="rId3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AB0000"/>
    <a:srgbClr val="D7D20C"/>
    <a:srgbClr val="E4A129"/>
    <a:srgbClr val="3EC624"/>
    <a:srgbClr val="FFC91E"/>
    <a:srgbClr val="FF0EB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9725" autoAdjust="0"/>
    <p:restoredTop sz="79902" autoAdjust="0"/>
  </p:normalViewPr>
  <p:slideViewPr>
    <p:cSldViewPr snapToGrid="0" snapToObjects="1">
      <p:cViewPr>
        <p:scale>
          <a:sx n="112" d="100"/>
          <a:sy n="112" d="100"/>
        </p:scale>
        <p:origin x="-80" y="-72"/>
      </p:cViewPr>
      <p:guideLst>
        <p:guide orient="horz" pos="2160"/>
        <p:guide pos="2880"/>
      </p:guideLst>
    </p:cSldViewPr>
  </p:slideViewPr>
  <p:outlineViewPr>
    <p:cViewPr>
      <p:scale>
        <a:sx n="33" d="100"/>
        <a:sy n="33" d="100"/>
      </p:scale>
      <p:origin x="0" y="1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Workbook3"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Work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26"/>
    </mc:Choice>
    <mc:Fallback>
      <c:style val="26"/>
    </mc:Fallback>
  </mc:AlternateContent>
  <c:chart>
    <c:autoTitleDeleted val="0"/>
    <c:view3D>
      <c:rotX val="15"/>
      <c:rotY val="20"/>
      <c:rAngAx val="1"/>
    </c:view3D>
    <c:floor>
      <c:thickness val="0"/>
    </c:floor>
    <c:sideWall>
      <c:thickness val="0"/>
    </c:sideWall>
    <c:backWall>
      <c:thickness val="0"/>
    </c:backWall>
    <c:plotArea>
      <c:layout/>
      <c:bar3DChart>
        <c:barDir val="bar"/>
        <c:grouping val="stacked"/>
        <c:varyColors val="0"/>
        <c:ser>
          <c:idx val="0"/>
          <c:order val="0"/>
          <c:invertIfNegative val="0"/>
          <c:cat>
            <c:strRef>
              <c:f>Sheet1!$A$1:$K$1</c:f>
              <c:strCache>
                <c:ptCount val="11"/>
                <c:pt idx="0">
                  <c:v>"Easy"</c:v>
                </c:pt>
                <c:pt idx="1">
                  <c:v>"Simple"</c:v>
                </c:pt>
                <c:pt idx="2">
                  <c:v>"Average"</c:v>
                </c:pt>
                <c:pt idx="3">
                  <c:v>"Quick"</c:v>
                </c:pt>
                <c:pt idx="4">
                  <c:v>"Efficient"</c:v>
                </c:pt>
                <c:pt idx="5">
                  <c:v>"Clean"</c:v>
                </c:pt>
                <c:pt idx="6">
                  <c:v>"Organized"</c:v>
                </c:pt>
                <c:pt idx="7">
                  <c:v>"Fits well in Browser"</c:v>
                </c:pt>
                <c:pt idx="8">
                  <c:v>"Good"</c:v>
                </c:pt>
                <c:pt idx="9">
                  <c:v>"Great"</c:v>
                </c:pt>
                <c:pt idx="10">
                  <c:v>"Prefect"</c:v>
                </c:pt>
              </c:strCache>
            </c:strRef>
          </c:cat>
          <c:val>
            <c:numRef>
              <c:f>Sheet1!$A$2:$K$2</c:f>
              <c:numCache>
                <c:formatCode>General</c:formatCode>
                <c:ptCount val="11"/>
                <c:pt idx="0">
                  <c:v>8.0</c:v>
                </c:pt>
              </c:numCache>
            </c:numRef>
          </c:val>
        </c:ser>
        <c:ser>
          <c:idx val="1"/>
          <c:order val="1"/>
          <c:invertIfNegative val="0"/>
          <c:cat>
            <c:strRef>
              <c:f>Sheet1!$A$1:$K$1</c:f>
              <c:strCache>
                <c:ptCount val="11"/>
                <c:pt idx="0">
                  <c:v>"Easy"</c:v>
                </c:pt>
                <c:pt idx="1">
                  <c:v>"Simple"</c:v>
                </c:pt>
                <c:pt idx="2">
                  <c:v>"Average"</c:v>
                </c:pt>
                <c:pt idx="3">
                  <c:v>"Quick"</c:v>
                </c:pt>
                <c:pt idx="4">
                  <c:v>"Efficient"</c:v>
                </c:pt>
                <c:pt idx="5">
                  <c:v>"Clean"</c:v>
                </c:pt>
                <c:pt idx="6">
                  <c:v>"Organized"</c:v>
                </c:pt>
                <c:pt idx="7">
                  <c:v>"Fits well in Browser"</c:v>
                </c:pt>
                <c:pt idx="8">
                  <c:v>"Good"</c:v>
                </c:pt>
                <c:pt idx="9">
                  <c:v>"Great"</c:v>
                </c:pt>
                <c:pt idx="10">
                  <c:v>"Prefect"</c:v>
                </c:pt>
              </c:strCache>
            </c:strRef>
          </c:cat>
          <c:val>
            <c:numRef>
              <c:f>Sheet1!$A$3:$K$3</c:f>
              <c:numCache>
                <c:formatCode>General</c:formatCode>
                <c:ptCount val="11"/>
                <c:pt idx="1">
                  <c:v>7.0</c:v>
                </c:pt>
              </c:numCache>
            </c:numRef>
          </c:val>
        </c:ser>
        <c:ser>
          <c:idx val="2"/>
          <c:order val="2"/>
          <c:invertIfNegative val="0"/>
          <c:cat>
            <c:strRef>
              <c:f>Sheet1!$A$1:$K$1</c:f>
              <c:strCache>
                <c:ptCount val="11"/>
                <c:pt idx="0">
                  <c:v>"Easy"</c:v>
                </c:pt>
                <c:pt idx="1">
                  <c:v>"Simple"</c:v>
                </c:pt>
                <c:pt idx="2">
                  <c:v>"Average"</c:v>
                </c:pt>
                <c:pt idx="3">
                  <c:v>"Quick"</c:v>
                </c:pt>
                <c:pt idx="4">
                  <c:v>"Efficient"</c:v>
                </c:pt>
                <c:pt idx="5">
                  <c:v>"Clean"</c:v>
                </c:pt>
                <c:pt idx="6">
                  <c:v>"Organized"</c:v>
                </c:pt>
                <c:pt idx="7">
                  <c:v>"Fits well in Browser"</c:v>
                </c:pt>
                <c:pt idx="8">
                  <c:v>"Good"</c:v>
                </c:pt>
                <c:pt idx="9">
                  <c:v>"Great"</c:v>
                </c:pt>
                <c:pt idx="10">
                  <c:v>"Prefect"</c:v>
                </c:pt>
              </c:strCache>
            </c:strRef>
          </c:cat>
          <c:val>
            <c:numRef>
              <c:f>Sheet1!$A$4:$K$4</c:f>
              <c:numCache>
                <c:formatCode>General</c:formatCode>
                <c:ptCount val="11"/>
                <c:pt idx="2">
                  <c:v>5.0</c:v>
                </c:pt>
              </c:numCache>
            </c:numRef>
          </c:val>
        </c:ser>
        <c:ser>
          <c:idx val="3"/>
          <c:order val="3"/>
          <c:invertIfNegative val="0"/>
          <c:cat>
            <c:strRef>
              <c:f>Sheet1!$A$1:$K$1</c:f>
              <c:strCache>
                <c:ptCount val="11"/>
                <c:pt idx="0">
                  <c:v>"Easy"</c:v>
                </c:pt>
                <c:pt idx="1">
                  <c:v>"Simple"</c:v>
                </c:pt>
                <c:pt idx="2">
                  <c:v>"Average"</c:v>
                </c:pt>
                <c:pt idx="3">
                  <c:v>"Quick"</c:v>
                </c:pt>
                <c:pt idx="4">
                  <c:v>"Efficient"</c:v>
                </c:pt>
                <c:pt idx="5">
                  <c:v>"Clean"</c:v>
                </c:pt>
                <c:pt idx="6">
                  <c:v>"Organized"</c:v>
                </c:pt>
                <c:pt idx="7">
                  <c:v>"Fits well in Browser"</c:v>
                </c:pt>
                <c:pt idx="8">
                  <c:v>"Good"</c:v>
                </c:pt>
                <c:pt idx="9">
                  <c:v>"Great"</c:v>
                </c:pt>
                <c:pt idx="10">
                  <c:v>"Prefect"</c:v>
                </c:pt>
              </c:strCache>
            </c:strRef>
          </c:cat>
          <c:val>
            <c:numRef>
              <c:f>Sheet1!$A$5:$K$5</c:f>
              <c:numCache>
                <c:formatCode>General</c:formatCode>
                <c:ptCount val="11"/>
                <c:pt idx="3">
                  <c:v>4.0</c:v>
                </c:pt>
              </c:numCache>
            </c:numRef>
          </c:val>
        </c:ser>
        <c:ser>
          <c:idx val="4"/>
          <c:order val="4"/>
          <c:invertIfNegative val="0"/>
          <c:cat>
            <c:strRef>
              <c:f>Sheet1!$A$1:$K$1</c:f>
              <c:strCache>
                <c:ptCount val="11"/>
                <c:pt idx="0">
                  <c:v>"Easy"</c:v>
                </c:pt>
                <c:pt idx="1">
                  <c:v>"Simple"</c:v>
                </c:pt>
                <c:pt idx="2">
                  <c:v>"Average"</c:v>
                </c:pt>
                <c:pt idx="3">
                  <c:v>"Quick"</c:v>
                </c:pt>
                <c:pt idx="4">
                  <c:v>"Efficient"</c:v>
                </c:pt>
                <c:pt idx="5">
                  <c:v>"Clean"</c:v>
                </c:pt>
                <c:pt idx="6">
                  <c:v>"Organized"</c:v>
                </c:pt>
                <c:pt idx="7">
                  <c:v>"Fits well in Browser"</c:v>
                </c:pt>
                <c:pt idx="8">
                  <c:v>"Good"</c:v>
                </c:pt>
                <c:pt idx="9">
                  <c:v>"Great"</c:v>
                </c:pt>
                <c:pt idx="10">
                  <c:v>"Prefect"</c:v>
                </c:pt>
              </c:strCache>
            </c:strRef>
          </c:cat>
          <c:val>
            <c:numRef>
              <c:f>Sheet1!$A$6:$K$6</c:f>
              <c:numCache>
                <c:formatCode>General</c:formatCode>
                <c:ptCount val="11"/>
                <c:pt idx="4">
                  <c:v>4.0</c:v>
                </c:pt>
              </c:numCache>
            </c:numRef>
          </c:val>
        </c:ser>
        <c:ser>
          <c:idx val="5"/>
          <c:order val="5"/>
          <c:invertIfNegative val="0"/>
          <c:cat>
            <c:strRef>
              <c:f>Sheet1!$A$1:$K$1</c:f>
              <c:strCache>
                <c:ptCount val="11"/>
                <c:pt idx="0">
                  <c:v>"Easy"</c:v>
                </c:pt>
                <c:pt idx="1">
                  <c:v>"Simple"</c:v>
                </c:pt>
                <c:pt idx="2">
                  <c:v>"Average"</c:v>
                </c:pt>
                <c:pt idx="3">
                  <c:v>"Quick"</c:v>
                </c:pt>
                <c:pt idx="4">
                  <c:v>"Efficient"</c:v>
                </c:pt>
                <c:pt idx="5">
                  <c:v>"Clean"</c:v>
                </c:pt>
                <c:pt idx="6">
                  <c:v>"Organized"</c:v>
                </c:pt>
                <c:pt idx="7">
                  <c:v>"Fits well in Browser"</c:v>
                </c:pt>
                <c:pt idx="8">
                  <c:v>"Good"</c:v>
                </c:pt>
                <c:pt idx="9">
                  <c:v>"Great"</c:v>
                </c:pt>
                <c:pt idx="10">
                  <c:v>"Prefect"</c:v>
                </c:pt>
              </c:strCache>
            </c:strRef>
          </c:cat>
          <c:val>
            <c:numRef>
              <c:f>Sheet1!$A$7:$K$7</c:f>
              <c:numCache>
                <c:formatCode>General</c:formatCode>
                <c:ptCount val="11"/>
                <c:pt idx="5">
                  <c:v>4.0</c:v>
                </c:pt>
              </c:numCache>
            </c:numRef>
          </c:val>
        </c:ser>
        <c:ser>
          <c:idx val="6"/>
          <c:order val="6"/>
          <c:invertIfNegative val="0"/>
          <c:cat>
            <c:strRef>
              <c:f>Sheet1!$A$1:$K$1</c:f>
              <c:strCache>
                <c:ptCount val="11"/>
                <c:pt idx="0">
                  <c:v>"Easy"</c:v>
                </c:pt>
                <c:pt idx="1">
                  <c:v>"Simple"</c:v>
                </c:pt>
                <c:pt idx="2">
                  <c:v>"Average"</c:v>
                </c:pt>
                <c:pt idx="3">
                  <c:v>"Quick"</c:v>
                </c:pt>
                <c:pt idx="4">
                  <c:v>"Efficient"</c:v>
                </c:pt>
                <c:pt idx="5">
                  <c:v>"Clean"</c:v>
                </c:pt>
                <c:pt idx="6">
                  <c:v>"Organized"</c:v>
                </c:pt>
                <c:pt idx="7">
                  <c:v>"Fits well in Browser"</c:v>
                </c:pt>
                <c:pt idx="8">
                  <c:v>"Good"</c:v>
                </c:pt>
                <c:pt idx="9">
                  <c:v>"Great"</c:v>
                </c:pt>
                <c:pt idx="10">
                  <c:v>"Prefect"</c:v>
                </c:pt>
              </c:strCache>
            </c:strRef>
          </c:cat>
          <c:val>
            <c:numRef>
              <c:f>Sheet1!$A$8:$K$8</c:f>
              <c:numCache>
                <c:formatCode>General</c:formatCode>
                <c:ptCount val="11"/>
                <c:pt idx="6">
                  <c:v>4.0</c:v>
                </c:pt>
              </c:numCache>
            </c:numRef>
          </c:val>
        </c:ser>
        <c:ser>
          <c:idx val="7"/>
          <c:order val="7"/>
          <c:invertIfNegative val="0"/>
          <c:cat>
            <c:strRef>
              <c:f>Sheet1!$A$1:$K$1</c:f>
              <c:strCache>
                <c:ptCount val="11"/>
                <c:pt idx="0">
                  <c:v>"Easy"</c:v>
                </c:pt>
                <c:pt idx="1">
                  <c:v>"Simple"</c:v>
                </c:pt>
                <c:pt idx="2">
                  <c:v>"Average"</c:v>
                </c:pt>
                <c:pt idx="3">
                  <c:v>"Quick"</c:v>
                </c:pt>
                <c:pt idx="4">
                  <c:v>"Efficient"</c:v>
                </c:pt>
                <c:pt idx="5">
                  <c:v>"Clean"</c:v>
                </c:pt>
                <c:pt idx="6">
                  <c:v>"Organized"</c:v>
                </c:pt>
                <c:pt idx="7">
                  <c:v>"Fits well in Browser"</c:v>
                </c:pt>
                <c:pt idx="8">
                  <c:v>"Good"</c:v>
                </c:pt>
                <c:pt idx="9">
                  <c:v>"Great"</c:v>
                </c:pt>
                <c:pt idx="10">
                  <c:v>"Prefect"</c:v>
                </c:pt>
              </c:strCache>
            </c:strRef>
          </c:cat>
          <c:val>
            <c:numRef>
              <c:f>Sheet1!$A$9:$K$9</c:f>
              <c:numCache>
                <c:formatCode>General</c:formatCode>
                <c:ptCount val="11"/>
                <c:pt idx="7">
                  <c:v>3.0</c:v>
                </c:pt>
              </c:numCache>
            </c:numRef>
          </c:val>
        </c:ser>
        <c:ser>
          <c:idx val="8"/>
          <c:order val="8"/>
          <c:invertIfNegative val="0"/>
          <c:cat>
            <c:strRef>
              <c:f>Sheet1!$A$1:$K$1</c:f>
              <c:strCache>
                <c:ptCount val="11"/>
                <c:pt idx="0">
                  <c:v>"Easy"</c:v>
                </c:pt>
                <c:pt idx="1">
                  <c:v>"Simple"</c:v>
                </c:pt>
                <c:pt idx="2">
                  <c:v>"Average"</c:v>
                </c:pt>
                <c:pt idx="3">
                  <c:v>"Quick"</c:v>
                </c:pt>
                <c:pt idx="4">
                  <c:v>"Efficient"</c:v>
                </c:pt>
                <c:pt idx="5">
                  <c:v>"Clean"</c:v>
                </c:pt>
                <c:pt idx="6">
                  <c:v>"Organized"</c:v>
                </c:pt>
                <c:pt idx="7">
                  <c:v>"Fits well in Browser"</c:v>
                </c:pt>
                <c:pt idx="8">
                  <c:v>"Good"</c:v>
                </c:pt>
                <c:pt idx="9">
                  <c:v>"Great"</c:v>
                </c:pt>
                <c:pt idx="10">
                  <c:v>"Prefect"</c:v>
                </c:pt>
              </c:strCache>
            </c:strRef>
          </c:cat>
          <c:val>
            <c:numRef>
              <c:f>Sheet1!$A$10:$K$10</c:f>
              <c:numCache>
                <c:formatCode>General</c:formatCode>
                <c:ptCount val="11"/>
                <c:pt idx="8">
                  <c:v>2.0</c:v>
                </c:pt>
              </c:numCache>
            </c:numRef>
          </c:val>
        </c:ser>
        <c:ser>
          <c:idx val="9"/>
          <c:order val="9"/>
          <c:invertIfNegative val="0"/>
          <c:cat>
            <c:strRef>
              <c:f>Sheet1!$A$1:$K$1</c:f>
              <c:strCache>
                <c:ptCount val="11"/>
                <c:pt idx="0">
                  <c:v>"Easy"</c:v>
                </c:pt>
                <c:pt idx="1">
                  <c:v>"Simple"</c:v>
                </c:pt>
                <c:pt idx="2">
                  <c:v>"Average"</c:v>
                </c:pt>
                <c:pt idx="3">
                  <c:v>"Quick"</c:v>
                </c:pt>
                <c:pt idx="4">
                  <c:v>"Efficient"</c:v>
                </c:pt>
                <c:pt idx="5">
                  <c:v>"Clean"</c:v>
                </c:pt>
                <c:pt idx="6">
                  <c:v>"Organized"</c:v>
                </c:pt>
                <c:pt idx="7">
                  <c:v>"Fits well in Browser"</c:v>
                </c:pt>
                <c:pt idx="8">
                  <c:v>"Good"</c:v>
                </c:pt>
                <c:pt idx="9">
                  <c:v>"Great"</c:v>
                </c:pt>
                <c:pt idx="10">
                  <c:v>"Prefect"</c:v>
                </c:pt>
              </c:strCache>
            </c:strRef>
          </c:cat>
          <c:val>
            <c:numRef>
              <c:f>Sheet1!$A$11:$K$11</c:f>
              <c:numCache>
                <c:formatCode>General</c:formatCode>
                <c:ptCount val="11"/>
                <c:pt idx="9">
                  <c:v>1.0</c:v>
                </c:pt>
              </c:numCache>
            </c:numRef>
          </c:val>
        </c:ser>
        <c:ser>
          <c:idx val="10"/>
          <c:order val="10"/>
          <c:invertIfNegative val="0"/>
          <c:cat>
            <c:strRef>
              <c:f>Sheet1!$A$1:$K$1</c:f>
              <c:strCache>
                <c:ptCount val="11"/>
                <c:pt idx="0">
                  <c:v>"Easy"</c:v>
                </c:pt>
                <c:pt idx="1">
                  <c:v>"Simple"</c:v>
                </c:pt>
                <c:pt idx="2">
                  <c:v>"Average"</c:v>
                </c:pt>
                <c:pt idx="3">
                  <c:v>"Quick"</c:v>
                </c:pt>
                <c:pt idx="4">
                  <c:v>"Efficient"</c:v>
                </c:pt>
                <c:pt idx="5">
                  <c:v>"Clean"</c:v>
                </c:pt>
                <c:pt idx="6">
                  <c:v>"Organized"</c:v>
                </c:pt>
                <c:pt idx="7">
                  <c:v>"Fits well in Browser"</c:v>
                </c:pt>
                <c:pt idx="8">
                  <c:v>"Good"</c:v>
                </c:pt>
                <c:pt idx="9">
                  <c:v>"Great"</c:v>
                </c:pt>
                <c:pt idx="10">
                  <c:v>"Prefect"</c:v>
                </c:pt>
              </c:strCache>
            </c:strRef>
          </c:cat>
          <c:val>
            <c:numRef>
              <c:f>Sheet1!$A$12:$K$12</c:f>
              <c:numCache>
                <c:formatCode>General</c:formatCode>
                <c:ptCount val="11"/>
                <c:pt idx="10">
                  <c:v>1.0</c:v>
                </c:pt>
              </c:numCache>
            </c:numRef>
          </c:val>
        </c:ser>
        <c:dLbls>
          <c:showLegendKey val="0"/>
          <c:showVal val="0"/>
          <c:showCatName val="0"/>
          <c:showSerName val="0"/>
          <c:showPercent val="0"/>
          <c:showBubbleSize val="0"/>
        </c:dLbls>
        <c:gapWidth val="150"/>
        <c:shape val="cylinder"/>
        <c:axId val="2063263480"/>
        <c:axId val="2063266456"/>
        <c:axId val="0"/>
      </c:bar3DChart>
      <c:catAx>
        <c:axId val="2063263480"/>
        <c:scaling>
          <c:orientation val="minMax"/>
        </c:scaling>
        <c:delete val="0"/>
        <c:axPos val="l"/>
        <c:majorTickMark val="out"/>
        <c:minorTickMark val="none"/>
        <c:tickLblPos val="nextTo"/>
        <c:crossAx val="2063266456"/>
        <c:crosses val="autoZero"/>
        <c:auto val="1"/>
        <c:lblAlgn val="ctr"/>
        <c:lblOffset val="100"/>
        <c:noMultiLvlLbl val="0"/>
      </c:catAx>
      <c:valAx>
        <c:axId val="2063266456"/>
        <c:scaling>
          <c:orientation val="minMax"/>
        </c:scaling>
        <c:delete val="0"/>
        <c:axPos val="b"/>
        <c:majorGridlines/>
        <c:numFmt formatCode="General" sourceLinked="1"/>
        <c:majorTickMark val="out"/>
        <c:minorTickMark val="none"/>
        <c:tickLblPos val="nextTo"/>
        <c:crossAx val="2063263480"/>
        <c:crosses val="autoZero"/>
        <c:crossBetween val="between"/>
      </c:valAx>
    </c:plotArea>
    <c:plotVisOnly val="1"/>
    <c:dispBlanksAs val="gap"/>
    <c:showDLblsOverMax val="0"/>
  </c:chart>
  <c:spPr>
    <a:solidFill>
      <a:schemeClr val="lt1"/>
    </a:solidFill>
    <a:ln w="38100" cap="flat" cmpd="sng" algn="ctr">
      <a:solidFill>
        <a:schemeClr val="accent6">
          <a:lumMod val="75000"/>
        </a:schemeClr>
      </a:solidFill>
      <a:prstDash val="sysDash"/>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autoTitleDeleted val="0"/>
    <c:view3D>
      <c:rotX val="75"/>
      <c:rotY val="20"/>
      <c:rAngAx val="1"/>
    </c:view3D>
    <c:floor>
      <c:thickness val="0"/>
    </c:floor>
    <c:sideWall>
      <c:thickness val="0"/>
    </c:sideWall>
    <c:backWall>
      <c:thickness val="0"/>
    </c:backWall>
    <c:plotArea>
      <c:layout/>
      <c:bar3DChart>
        <c:barDir val="col"/>
        <c:grouping val="stacked"/>
        <c:varyColors val="0"/>
        <c:ser>
          <c:idx val="0"/>
          <c:order val="0"/>
          <c:invertIfNegative val="0"/>
          <c:cat>
            <c:strRef>
              <c:f>Sheet1!$B$1:$L$1</c:f>
              <c:strCache>
                <c:ptCount val="11"/>
                <c:pt idx="0">
                  <c:v>Easy</c:v>
                </c:pt>
                <c:pt idx="1">
                  <c:v>convenient</c:v>
                </c:pt>
                <c:pt idx="2">
                  <c:v>search results</c:v>
                </c:pt>
                <c:pt idx="3">
                  <c:v>browse functionality</c:v>
                </c:pt>
                <c:pt idx="4">
                  <c:v>"clean" design/layout</c:v>
                </c:pt>
                <c:pt idx="5">
                  <c:v>Category Org.</c:v>
                </c:pt>
                <c:pt idx="6">
                  <c:v>Reviews</c:v>
                </c:pt>
                <c:pt idx="7">
                  <c:v>product spec presentation</c:v>
                </c:pt>
                <c:pt idx="8">
                  <c:v>barcode scanner</c:v>
                </c:pt>
                <c:pt idx="9">
                  <c:v>images</c:v>
                </c:pt>
                <c:pt idx="10">
                  <c:v>find store option</c:v>
                </c:pt>
              </c:strCache>
            </c:strRef>
          </c:cat>
          <c:val>
            <c:numRef>
              <c:f>Sheet1!$B$2:$L$2</c:f>
              <c:numCache>
                <c:formatCode>General</c:formatCode>
                <c:ptCount val="11"/>
                <c:pt idx="0">
                  <c:v>7.0</c:v>
                </c:pt>
              </c:numCache>
            </c:numRef>
          </c:val>
        </c:ser>
        <c:ser>
          <c:idx val="1"/>
          <c:order val="1"/>
          <c:invertIfNegative val="0"/>
          <c:cat>
            <c:strRef>
              <c:f>Sheet1!$B$1:$L$1</c:f>
              <c:strCache>
                <c:ptCount val="11"/>
                <c:pt idx="0">
                  <c:v>Easy</c:v>
                </c:pt>
                <c:pt idx="1">
                  <c:v>convenient</c:v>
                </c:pt>
                <c:pt idx="2">
                  <c:v>search results</c:v>
                </c:pt>
                <c:pt idx="3">
                  <c:v>browse functionality</c:v>
                </c:pt>
                <c:pt idx="4">
                  <c:v>"clean" design/layout</c:v>
                </c:pt>
                <c:pt idx="5">
                  <c:v>Category Org.</c:v>
                </c:pt>
                <c:pt idx="6">
                  <c:v>Reviews</c:v>
                </c:pt>
                <c:pt idx="7">
                  <c:v>product spec presentation</c:v>
                </c:pt>
                <c:pt idx="8">
                  <c:v>barcode scanner</c:v>
                </c:pt>
                <c:pt idx="9">
                  <c:v>images</c:v>
                </c:pt>
                <c:pt idx="10">
                  <c:v>find store option</c:v>
                </c:pt>
              </c:strCache>
            </c:strRef>
          </c:cat>
          <c:val>
            <c:numRef>
              <c:f>Sheet1!$B$3:$L$3</c:f>
              <c:numCache>
                <c:formatCode>General</c:formatCode>
                <c:ptCount val="11"/>
                <c:pt idx="1">
                  <c:v>7.0</c:v>
                </c:pt>
              </c:numCache>
            </c:numRef>
          </c:val>
        </c:ser>
        <c:ser>
          <c:idx val="2"/>
          <c:order val="2"/>
          <c:invertIfNegative val="0"/>
          <c:cat>
            <c:strRef>
              <c:f>Sheet1!$B$1:$L$1</c:f>
              <c:strCache>
                <c:ptCount val="11"/>
                <c:pt idx="0">
                  <c:v>Easy</c:v>
                </c:pt>
                <c:pt idx="1">
                  <c:v>convenient</c:v>
                </c:pt>
                <c:pt idx="2">
                  <c:v>search results</c:v>
                </c:pt>
                <c:pt idx="3">
                  <c:v>browse functionality</c:v>
                </c:pt>
                <c:pt idx="4">
                  <c:v>"clean" design/layout</c:v>
                </c:pt>
                <c:pt idx="5">
                  <c:v>Category Org.</c:v>
                </c:pt>
                <c:pt idx="6">
                  <c:v>Reviews</c:v>
                </c:pt>
                <c:pt idx="7">
                  <c:v>product spec presentation</c:v>
                </c:pt>
                <c:pt idx="8">
                  <c:v>barcode scanner</c:v>
                </c:pt>
                <c:pt idx="9">
                  <c:v>images</c:v>
                </c:pt>
                <c:pt idx="10">
                  <c:v>find store option</c:v>
                </c:pt>
              </c:strCache>
            </c:strRef>
          </c:cat>
          <c:val>
            <c:numRef>
              <c:f>Sheet1!$B$4:$L$4</c:f>
              <c:numCache>
                <c:formatCode>General</c:formatCode>
                <c:ptCount val="11"/>
                <c:pt idx="2">
                  <c:v>5.0</c:v>
                </c:pt>
              </c:numCache>
            </c:numRef>
          </c:val>
        </c:ser>
        <c:ser>
          <c:idx val="3"/>
          <c:order val="3"/>
          <c:invertIfNegative val="0"/>
          <c:cat>
            <c:strRef>
              <c:f>Sheet1!$B$1:$L$1</c:f>
              <c:strCache>
                <c:ptCount val="11"/>
                <c:pt idx="0">
                  <c:v>Easy</c:v>
                </c:pt>
                <c:pt idx="1">
                  <c:v>convenient</c:v>
                </c:pt>
                <c:pt idx="2">
                  <c:v>search results</c:v>
                </c:pt>
                <c:pt idx="3">
                  <c:v>browse functionality</c:v>
                </c:pt>
                <c:pt idx="4">
                  <c:v>"clean" design/layout</c:v>
                </c:pt>
                <c:pt idx="5">
                  <c:v>Category Org.</c:v>
                </c:pt>
                <c:pt idx="6">
                  <c:v>Reviews</c:v>
                </c:pt>
                <c:pt idx="7">
                  <c:v>product spec presentation</c:v>
                </c:pt>
                <c:pt idx="8">
                  <c:v>barcode scanner</c:v>
                </c:pt>
                <c:pt idx="9">
                  <c:v>images</c:v>
                </c:pt>
                <c:pt idx="10">
                  <c:v>find store option</c:v>
                </c:pt>
              </c:strCache>
            </c:strRef>
          </c:cat>
          <c:val>
            <c:numRef>
              <c:f>Sheet1!$B$5:$L$5</c:f>
              <c:numCache>
                <c:formatCode>General</c:formatCode>
                <c:ptCount val="11"/>
                <c:pt idx="3">
                  <c:v>5.0</c:v>
                </c:pt>
              </c:numCache>
            </c:numRef>
          </c:val>
        </c:ser>
        <c:ser>
          <c:idx val="4"/>
          <c:order val="4"/>
          <c:invertIfNegative val="0"/>
          <c:cat>
            <c:strRef>
              <c:f>Sheet1!$B$1:$L$1</c:f>
              <c:strCache>
                <c:ptCount val="11"/>
                <c:pt idx="0">
                  <c:v>Easy</c:v>
                </c:pt>
                <c:pt idx="1">
                  <c:v>convenient</c:v>
                </c:pt>
                <c:pt idx="2">
                  <c:v>search results</c:v>
                </c:pt>
                <c:pt idx="3">
                  <c:v>browse functionality</c:v>
                </c:pt>
                <c:pt idx="4">
                  <c:v>"clean" design/layout</c:v>
                </c:pt>
                <c:pt idx="5">
                  <c:v>Category Org.</c:v>
                </c:pt>
                <c:pt idx="6">
                  <c:v>Reviews</c:v>
                </c:pt>
                <c:pt idx="7">
                  <c:v>product spec presentation</c:v>
                </c:pt>
                <c:pt idx="8">
                  <c:v>barcode scanner</c:v>
                </c:pt>
                <c:pt idx="9">
                  <c:v>images</c:v>
                </c:pt>
                <c:pt idx="10">
                  <c:v>find store option</c:v>
                </c:pt>
              </c:strCache>
            </c:strRef>
          </c:cat>
          <c:val>
            <c:numRef>
              <c:f>Sheet1!$B$6:$L$6</c:f>
              <c:numCache>
                <c:formatCode>General</c:formatCode>
                <c:ptCount val="11"/>
                <c:pt idx="4">
                  <c:v>4.0</c:v>
                </c:pt>
              </c:numCache>
            </c:numRef>
          </c:val>
        </c:ser>
        <c:ser>
          <c:idx val="5"/>
          <c:order val="5"/>
          <c:invertIfNegative val="0"/>
          <c:cat>
            <c:strRef>
              <c:f>Sheet1!$B$1:$L$1</c:f>
              <c:strCache>
                <c:ptCount val="11"/>
                <c:pt idx="0">
                  <c:v>Easy</c:v>
                </c:pt>
                <c:pt idx="1">
                  <c:v>convenient</c:v>
                </c:pt>
                <c:pt idx="2">
                  <c:v>search results</c:v>
                </c:pt>
                <c:pt idx="3">
                  <c:v>browse functionality</c:v>
                </c:pt>
                <c:pt idx="4">
                  <c:v>"clean" design/layout</c:v>
                </c:pt>
                <c:pt idx="5">
                  <c:v>Category Org.</c:v>
                </c:pt>
                <c:pt idx="6">
                  <c:v>Reviews</c:v>
                </c:pt>
                <c:pt idx="7">
                  <c:v>product spec presentation</c:v>
                </c:pt>
                <c:pt idx="8">
                  <c:v>barcode scanner</c:v>
                </c:pt>
                <c:pt idx="9">
                  <c:v>images</c:v>
                </c:pt>
                <c:pt idx="10">
                  <c:v>find store option</c:v>
                </c:pt>
              </c:strCache>
            </c:strRef>
          </c:cat>
          <c:val>
            <c:numRef>
              <c:f>Sheet1!$B$7:$L$7</c:f>
              <c:numCache>
                <c:formatCode>General</c:formatCode>
                <c:ptCount val="11"/>
                <c:pt idx="5">
                  <c:v>3.0</c:v>
                </c:pt>
              </c:numCache>
            </c:numRef>
          </c:val>
        </c:ser>
        <c:ser>
          <c:idx val="6"/>
          <c:order val="6"/>
          <c:invertIfNegative val="0"/>
          <c:cat>
            <c:strRef>
              <c:f>Sheet1!$B$1:$L$1</c:f>
              <c:strCache>
                <c:ptCount val="11"/>
                <c:pt idx="0">
                  <c:v>Easy</c:v>
                </c:pt>
                <c:pt idx="1">
                  <c:v>convenient</c:v>
                </c:pt>
                <c:pt idx="2">
                  <c:v>search results</c:v>
                </c:pt>
                <c:pt idx="3">
                  <c:v>browse functionality</c:v>
                </c:pt>
                <c:pt idx="4">
                  <c:v>"clean" design/layout</c:v>
                </c:pt>
                <c:pt idx="5">
                  <c:v>Category Org.</c:v>
                </c:pt>
                <c:pt idx="6">
                  <c:v>Reviews</c:v>
                </c:pt>
                <c:pt idx="7">
                  <c:v>product spec presentation</c:v>
                </c:pt>
                <c:pt idx="8">
                  <c:v>barcode scanner</c:v>
                </c:pt>
                <c:pt idx="9">
                  <c:v>images</c:v>
                </c:pt>
                <c:pt idx="10">
                  <c:v>find store option</c:v>
                </c:pt>
              </c:strCache>
            </c:strRef>
          </c:cat>
          <c:val>
            <c:numRef>
              <c:f>Sheet1!$B$8:$L$8</c:f>
              <c:numCache>
                <c:formatCode>General</c:formatCode>
                <c:ptCount val="11"/>
                <c:pt idx="6">
                  <c:v>3.0</c:v>
                </c:pt>
              </c:numCache>
            </c:numRef>
          </c:val>
        </c:ser>
        <c:ser>
          <c:idx val="7"/>
          <c:order val="7"/>
          <c:invertIfNegative val="0"/>
          <c:cat>
            <c:strRef>
              <c:f>Sheet1!$B$1:$L$1</c:f>
              <c:strCache>
                <c:ptCount val="11"/>
                <c:pt idx="0">
                  <c:v>Easy</c:v>
                </c:pt>
                <c:pt idx="1">
                  <c:v>convenient</c:v>
                </c:pt>
                <c:pt idx="2">
                  <c:v>search results</c:v>
                </c:pt>
                <c:pt idx="3">
                  <c:v>browse functionality</c:v>
                </c:pt>
                <c:pt idx="4">
                  <c:v>"clean" design/layout</c:v>
                </c:pt>
                <c:pt idx="5">
                  <c:v>Category Org.</c:v>
                </c:pt>
                <c:pt idx="6">
                  <c:v>Reviews</c:v>
                </c:pt>
                <c:pt idx="7">
                  <c:v>product spec presentation</c:v>
                </c:pt>
                <c:pt idx="8">
                  <c:v>barcode scanner</c:v>
                </c:pt>
                <c:pt idx="9">
                  <c:v>images</c:v>
                </c:pt>
                <c:pt idx="10">
                  <c:v>find store option</c:v>
                </c:pt>
              </c:strCache>
            </c:strRef>
          </c:cat>
          <c:val>
            <c:numRef>
              <c:f>Sheet1!$B$9:$L$9</c:f>
              <c:numCache>
                <c:formatCode>General</c:formatCode>
                <c:ptCount val="11"/>
                <c:pt idx="7">
                  <c:v>3.0</c:v>
                </c:pt>
              </c:numCache>
            </c:numRef>
          </c:val>
        </c:ser>
        <c:ser>
          <c:idx val="8"/>
          <c:order val="8"/>
          <c:invertIfNegative val="0"/>
          <c:cat>
            <c:strRef>
              <c:f>Sheet1!$B$1:$L$1</c:f>
              <c:strCache>
                <c:ptCount val="11"/>
                <c:pt idx="0">
                  <c:v>Easy</c:v>
                </c:pt>
                <c:pt idx="1">
                  <c:v>convenient</c:v>
                </c:pt>
                <c:pt idx="2">
                  <c:v>search results</c:v>
                </c:pt>
                <c:pt idx="3">
                  <c:v>browse functionality</c:v>
                </c:pt>
                <c:pt idx="4">
                  <c:v>"clean" design/layout</c:v>
                </c:pt>
                <c:pt idx="5">
                  <c:v>Category Org.</c:v>
                </c:pt>
                <c:pt idx="6">
                  <c:v>Reviews</c:v>
                </c:pt>
                <c:pt idx="7">
                  <c:v>product spec presentation</c:v>
                </c:pt>
                <c:pt idx="8">
                  <c:v>barcode scanner</c:v>
                </c:pt>
                <c:pt idx="9">
                  <c:v>images</c:v>
                </c:pt>
                <c:pt idx="10">
                  <c:v>find store option</c:v>
                </c:pt>
              </c:strCache>
            </c:strRef>
          </c:cat>
          <c:val>
            <c:numRef>
              <c:f>Sheet1!$B$10:$L$10</c:f>
              <c:numCache>
                <c:formatCode>General</c:formatCode>
                <c:ptCount val="11"/>
                <c:pt idx="8">
                  <c:v>2.0</c:v>
                </c:pt>
              </c:numCache>
            </c:numRef>
          </c:val>
        </c:ser>
        <c:ser>
          <c:idx val="9"/>
          <c:order val="9"/>
          <c:invertIfNegative val="0"/>
          <c:cat>
            <c:strRef>
              <c:f>Sheet1!$B$1:$L$1</c:f>
              <c:strCache>
                <c:ptCount val="11"/>
                <c:pt idx="0">
                  <c:v>Easy</c:v>
                </c:pt>
                <c:pt idx="1">
                  <c:v>convenient</c:v>
                </c:pt>
                <c:pt idx="2">
                  <c:v>search results</c:v>
                </c:pt>
                <c:pt idx="3">
                  <c:v>browse functionality</c:v>
                </c:pt>
                <c:pt idx="4">
                  <c:v>"clean" design/layout</c:v>
                </c:pt>
                <c:pt idx="5">
                  <c:v>Category Org.</c:v>
                </c:pt>
                <c:pt idx="6">
                  <c:v>Reviews</c:v>
                </c:pt>
                <c:pt idx="7">
                  <c:v>product spec presentation</c:v>
                </c:pt>
                <c:pt idx="8">
                  <c:v>barcode scanner</c:v>
                </c:pt>
                <c:pt idx="9">
                  <c:v>images</c:v>
                </c:pt>
                <c:pt idx="10">
                  <c:v>find store option</c:v>
                </c:pt>
              </c:strCache>
            </c:strRef>
          </c:cat>
          <c:val>
            <c:numRef>
              <c:f>Sheet1!$B$11:$L$11</c:f>
              <c:numCache>
                <c:formatCode>General</c:formatCode>
                <c:ptCount val="11"/>
                <c:pt idx="9">
                  <c:v>2.0</c:v>
                </c:pt>
              </c:numCache>
            </c:numRef>
          </c:val>
        </c:ser>
        <c:ser>
          <c:idx val="10"/>
          <c:order val="10"/>
          <c:invertIfNegative val="0"/>
          <c:cat>
            <c:strRef>
              <c:f>Sheet1!$B$1:$L$1</c:f>
              <c:strCache>
                <c:ptCount val="11"/>
                <c:pt idx="0">
                  <c:v>Easy</c:v>
                </c:pt>
                <c:pt idx="1">
                  <c:v>convenient</c:v>
                </c:pt>
                <c:pt idx="2">
                  <c:v>search results</c:v>
                </c:pt>
                <c:pt idx="3">
                  <c:v>browse functionality</c:v>
                </c:pt>
                <c:pt idx="4">
                  <c:v>"clean" design/layout</c:v>
                </c:pt>
                <c:pt idx="5">
                  <c:v>Category Org.</c:v>
                </c:pt>
                <c:pt idx="6">
                  <c:v>Reviews</c:v>
                </c:pt>
                <c:pt idx="7">
                  <c:v>product spec presentation</c:v>
                </c:pt>
                <c:pt idx="8">
                  <c:v>barcode scanner</c:v>
                </c:pt>
                <c:pt idx="9">
                  <c:v>images</c:v>
                </c:pt>
                <c:pt idx="10">
                  <c:v>find store option</c:v>
                </c:pt>
              </c:strCache>
            </c:strRef>
          </c:cat>
          <c:val>
            <c:numRef>
              <c:f>Sheet1!$B$12:$L$12</c:f>
              <c:numCache>
                <c:formatCode>General</c:formatCode>
                <c:ptCount val="11"/>
                <c:pt idx="10">
                  <c:v>2.0</c:v>
                </c:pt>
              </c:numCache>
            </c:numRef>
          </c:val>
        </c:ser>
        <c:dLbls>
          <c:showLegendKey val="0"/>
          <c:showVal val="0"/>
          <c:showCatName val="0"/>
          <c:showSerName val="0"/>
          <c:showPercent val="0"/>
          <c:showBubbleSize val="0"/>
        </c:dLbls>
        <c:gapWidth val="150"/>
        <c:shape val="box"/>
        <c:axId val="2071658488"/>
        <c:axId val="2071516072"/>
        <c:axId val="0"/>
      </c:bar3DChart>
      <c:catAx>
        <c:axId val="2071658488"/>
        <c:scaling>
          <c:orientation val="minMax"/>
        </c:scaling>
        <c:delete val="0"/>
        <c:axPos val="b"/>
        <c:numFmt formatCode="General" sourceLinked="1"/>
        <c:majorTickMark val="out"/>
        <c:minorTickMark val="none"/>
        <c:tickLblPos val="nextTo"/>
        <c:crossAx val="2071516072"/>
        <c:crosses val="autoZero"/>
        <c:auto val="1"/>
        <c:lblAlgn val="ctr"/>
        <c:lblOffset val="100"/>
        <c:noMultiLvlLbl val="0"/>
      </c:catAx>
      <c:valAx>
        <c:axId val="2071516072"/>
        <c:scaling>
          <c:orientation val="minMax"/>
        </c:scaling>
        <c:delete val="0"/>
        <c:axPos val="l"/>
        <c:numFmt formatCode="General" sourceLinked="1"/>
        <c:majorTickMark val="out"/>
        <c:minorTickMark val="none"/>
        <c:tickLblPos val="nextTo"/>
        <c:crossAx val="2071658488"/>
        <c:crosses val="autoZero"/>
        <c:crossBetween val="between"/>
      </c:valAx>
    </c:plotArea>
    <c:plotVisOnly val="1"/>
    <c:dispBlanksAs val="gap"/>
    <c:showDLblsOverMax val="0"/>
  </c:chart>
  <c:spPr>
    <a:solidFill>
      <a:schemeClr val="lt1"/>
    </a:solidFill>
    <a:ln w="76200" cap="flat" cmpd="sng" algn="ctr">
      <a:solidFill>
        <a:schemeClr val="tx2">
          <a:lumMod val="60000"/>
          <a:lumOff val="40000"/>
        </a:schemeClr>
      </a:solidFill>
      <a:prstDash val="dot"/>
    </a:ln>
    <a:effectLst/>
  </c:spPr>
  <c:txPr>
    <a:bodyPr/>
    <a:lstStyle/>
    <a:p>
      <a:pPr>
        <a:defRPr>
          <a:solidFill>
            <a:schemeClr val="dk1"/>
          </a:solidFill>
          <a:latin typeface="+mn-lt"/>
          <a:ea typeface="+mn-ea"/>
          <a:cs typeface="+mn-cs"/>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D1EEF07-6AA5-A448-B897-E0F2FEF3AD1A}" type="datetimeFigureOut">
              <a:rPr lang="en-US" smtClean="0"/>
              <a:pPr/>
              <a:t>8/12/12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D7F4309-2B78-464C-B5C9-D4056D099086}" type="slidenum">
              <a:rPr lang="en-US" smtClean="0"/>
              <a:pPr/>
              <a:t>‹#›</a:t>
            </a:fld>
            <a:endParaRPr lang="en-US"/>
          </a:p>
        </p:txBody>
      </p:sp>
    </p:spTree>
    <p:extLst>
      <p:ext uri="{BB962C8B-B14F-4D97-AF65-F5344CB8AC3E}">
        <p14:creationId xmlns:p14="http://schemas.microsoft.com/office/powerpoint/2010/main" val="39297565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2C9D1B-A64A-4A42-9D59-6F425D922E4F}" type="datetimeFigureOut">
              <a:rPr lang="en-US" smtClean="0"/>
              <a:pPr/>
              <a:t>8/12/12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9791049-2F0B-5844-BE1A-AE379C1466E5}" type="slidenum">
              <a:rPr lang="en-US" smtClean="0"/>
              <a:pPr/>
              <a:t>‹#›</a:t>
            </a:fld>
            <a:endParaRPr lang="en-US"/>
          </a:p>
        </p:txBody>
      </p:sp>
    </p:spTree>
    <p:extLst>
      <p:ext uri="{BB962C8B-B14F-4D97-AF65-F5344CB8AC3E}">
        <p14:creationId xmlns:p14="http://schemas.microsoft.com/office/powerpoint/2010/main" val="459992034"/>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ln>
            <a:noFill/>
          </a:ln>
        </p:spPr>
        <p:txBody>
          <a:bodyPr>
            <a:normAutofit/>
          </a:bodyPr>
          <a:lstStyle>
            <a:lvl1pPr algn="l">
              <a:defRPr sz="3200">
                <a:solidFill>
                  <a:srgbClr val="FF6600"/>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685800" y="3886200"/>
            <a:ext cx="6400800" cy="1752600"/>
          </a:xfrm>
          <a:ln>
            <a:noFill/>
          </a:ln>
        </p:spPr>
        <p:txBody>
          <a:bodyPr>
            <a:normAutofit/>
          </a:bodyPr>
          <a:lstStyle>
            <a:lvl1pPr marL="0" indent="0" algn="l">
              <a:buNone/>
              <a:defRPr sz="24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D83F7D4-4F95-444C-917F-75997CA95E1B}" type="datetime1">
              <a:rPr lang="en-US" smtClean="0"/>
              <a:pPr/>
              <a:t>8/12/12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7D85876-BC2E-C74E-8928-7920441BA593}"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pPr>
              <a:defRPr/>
            </a:pPr>
            <a:fld id="{14697609-84B1-DA44-879A-536E3009939B}" type="datetime1">
              <a:rPr lang="en-US"/>
              <a:pPr>
                <a:defRPr/>
              </a:pPr>
              <a:t>8/12/12</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8F16051-6A92-504F-A737-38775314A2A3}"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4" Type="http://schemas.openxmlformats.org/officeDocument/2006/relationships/image" Target="../media/image1.png"/><Relationship Id="rId5"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7300" y="274638"/>
            <a:ext cx="8229600" cy="272798"/>
          </a:xfrm>
          <a:prstGeom prst="rect">
            <a:avLst/>
          </a:prstGeom>
          <a:ln>
            <a:noFill/>
          </a:ln>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27300" y="788307"/>
            <a:ext cx="8229600" cy="4525963"/>
          </a:xfrm>
          <a:prstGeom prst="rect">
            <a:avLst/>
          </a:prstGeom>
          <a:ln>
            <a:noFill/>
          </a:ln>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D616ED0-7EAF-FD4F-85FC-690F74D16AE9}" type="datetime1">
              <a:rPr lang="en-US" smtClean="0"/>
              <a:pPr/>
              <a:t>8/12/12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D85876-BC2E-C74E-8928-7920441BA593}" type="slidenum">
              <a:rPr lang="en-US" smtClean="0"/>
              <a:pPr/>
              <a:t>‹#›</a:t>
            </a:fld>
            <a:endParaRPr lang="en-US"/>
          </a:p>
        </p:txBody>
      </p:sp>
      <p:pic>
        <p:nvPicPr>
          <p:cNvPr id="7" name="Picture 6" descr="uxSears - Rectangle.png"/>
          <p:cNvPicPr>
            <a:picLocks noChangeAspect="1"/>
          </p:cNvPicPr>
          <p:nvPr userDrawn="1"/>
        </p:nvPicPr>
        <p:blipFill>
          <a:blip r:embed="rId4"/>
          <a:srcRect l="29411"/>
          <a:stretch>
            <a:fillRect/>
          </a:stretch>
        </p:blipFill>
        <p:spPr bwMode="auto">
          <a:xfrm>
            <a:off x="685800" y="6324600"/>
            <a:ext cx="914400" cy="381000"/>
          </a:xfrm>
          <a:prstGeom prst="rect">
            <a:avLst/>
          </a:prstGeom>
          <a:noFill/>
          <a:ln w="9525">
            <a:noFill/>
            <a:miter lim="800000"/>
            <a:headEnd/>
            <a:tailEnd/>
          </a:ln>
        </p:spPr>
      </p:pic>
      <p:pic>
        <p:nvPicPr>
          <p:cNvPr id="8" name="Picture 23"/>
          <p:cNvPicPr>
            <a:picLocks noChangeAspect="1"/>
          </p:cNvPicPr>
          <p:nvPr userDrawn="1"/>
        </p:nvPicPr>
        <p:blipFill>
          <a:blip r:embed="rId5"/>
          <a:srcRect/>
          <a:stretch>
            <a:fillRect/>
          </a:stretch>
        </p:blipFill>
        <p:spPr bwMode="auto">
          <a:xfrm>
            <a:off x="690563" y="6197600"/>
            <a:ext cx="8253412" cy="127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defTabSz="457200" rtl="0" eaLnBrk="1" latinLnBrk="0" hangingPunct="1">
        <a:spcBef>
          <a:spcPct val="0"/>
        </a:spcBef>
        <a:buNone/>
        <a:defRPr sz="1400" b="1" i="0" kern="1200">
          <a:solidFill>
            <a:schemeClr val="tx1"/>
          </a:solidFill>
          <a:latin typeface="Helvetica Neue Light"/>
          <a:ea typeface="+mj-ea"/>
          <a:cs typeface="Helvetica Neue Light"/>
        </a:defRPr>
      </a:lvl1pPr>
    </p:titleStyle>
    <p:bodyStyle>
      <a:lvl1pPr marL="342900" indent="-342900" algn="l" defTabSz="457200" rtl="0" eaLnBrk="1" latinLnBrk="0" hangingPunct="1">
        <a:spcBef>
          <a:spcPct val="20000"/>
        </a:spcBef>
        <a:buFont typeface="Arial"/>
        <a:buChar char="•"/>
        <a:defRPr sz="3200" b="0" i="0" kern="1200">
          <a:solidFill>
            <a:schemeClr val="tx1"/>
          </a:solidFill>
          <a:latin typeface="Helvetica Neue Light"/>
          <a:ea typeface="+mn-ea"/>
          <a:cs typeface="Helvetica Neue Light"/>
        </a:defRPr>
      </a:lvl1pPr>
      <a:lvl2pPr marL="742950" indent="-285750" algn="l" defTabSz="457200" rtl="0" eaLnBrk="1" latinLnBrk="0" hangingPunct="1">
        <a:spcBef>
          <a:spcPct val="20000"/>
        </a:spcBef>
        <a:buFont typeface="Arial"/>
        <a:buChar char="–"/>
        <a:defRPr sz="2800" b="0" i="0" kern="1200">
          <a:solidFill>
            <a:schemeClr val="tx1"/>
          </a:solidFill>
          <a:latin typeface="Helvetica Neue Light"/>
          <a:ea typeface="+mn-ea"/>
          <a:cs typeface="Helvetica Neue Light"/>
        </a:defRPr>
      </a:lvl2pPr>
      <a:lvl3pPr marL="1143000" indent="-228600" algn="l" defTabSz="457200" rtl="0" eaLnBrk="1" latinLnBrk="0" hangingPunct="1">
        <a:spcBef>
          <a:spcPct val="20000"/>
        </a:spcBef>
        <a:buFont typeface="Arial"/>
        <a:buChar char="•"/>
        <a:defRPr sz="2400" b="0" i="0" kern="1200">
          <a:solidFill>
            <a:schemeClr val="tx1"/>
          </a:solidFill>
          <a:latin typeface="Helvetica Neue Light"/>
          <a:ea typeface="+mn-ea"/>
          <a:cs typeface="Helvetica Neue Light"/>
        </a:defRPr>
      </a:lvl3pPr>
      <a:lvl4pPr marL="1600200" indent="-228600" algn="l" defTabSz="457200" rtl="0" eaLnBrk="1" latinLnBrk="0" hangingPunct="1">
        <a:spcBef>
          <a:spcPct val="20000"/>
        </a:spcBef>
        <a:buFont typeface="Arial"/>
        <a:buChar char="–"/>
        <a:defRPr sz="2000" b="0" i="0" kern="1200">
          <a:solidFill>
            <a:schemeClr val="tx1"/>
          </a:solidFill>
          <a:latin typeface="Helvetica Neue Light"/>
          <a:ea typeface="+mn-ea"/>
          <a:cs typeface="Helvetica Neue Light"/>
        </a:defRPr>
      </a:lvl4pPr>
      <a:lvl5pPr marL="2057400" indent="-228600" algn="l" defTabSz="457200" rtl="0" eaLnBrk="1" latinLnBrk="0" hangingPunct="1">
        <a:spcBef>
          <a:spcPct val="20000"/>
        </a:spcBef>
        <a:buFont typeface="Arial"/>
        <a:buChar char="»"/>
        <a:defRPr sz="2000" b="0" i="0" kern="1200">
          <a:solidFill>
            <a:schemeClr val="tx1"/>
          </a:solidFill>
          <a:latin typeface="Helvetica Neue Light"/>
          <a:ea typeface="+mn-ea"/>
          <a:cs typeface="Helvetica Neue Light"/>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1.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chart" Target="../charts/chart2.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1.png"/><Relationship Id="rId1" Type="http://schemas.microsoft.com/office/2007/relationships/media" Target="../media/media3.mp4"/><Relationship Id="rId2" Type="http://schemas.openxmlformats.org/officeDocument/2006/relationships/video" Target="../media/media3.mp4"/></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2.png"/><Relationship Id="rId1" Type="http://schemas.microsoft.com/office/2007/relationships/media" Target="../media/media4.mp4"/><Relationship Id="rId2" Type="http://schemas.openxmlformats.org/officeDocument/2006/relationships/video" Target="../media/media4.mp4"/></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3.png"/><Relationship Id="rId1" Type="http://schemas.microsoft.com/office/2007/relationships/media" Target="../media/media5.mp4"/><Relationship Id="rId2" Type="http://schemas.openxmlformats.org/officeDocument/2006/relationships/video" Target="../media/media5.mp4"/></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4.png"/><Relationship Id="rId5" Type="http://schemas.openxmlformats.org/officeDocument/2006/relationships/image" Target="../media/image12.png"/><Relationship Id="rId1" Type="http://schemas.microsoft.com/office/2007/relationships/media" Target="../media/media6.mp4"/><Relationship Id="rId2" Type="http://schemas.openxmlformats.org/officeDocument/2006/relationships/video" Target="../media/media6.mp4"/></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5.png"/><Relationship Id="rId1" Type="http://schemas.microsoft.com/office/2007/relationships/media" Target="../media/media7.mp4"/><Relationship Id="rId2" Type="http://schemas.openxmlformats.org/officeDocument/2006/relationships/video" Target="../media/media7.mp4"/></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9.png"/><Relationship Id="rId9"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6.png"/><Relationship Id="rId1" Type="http://schemas.microsoft.com/office/2007/relationships/media" Target="../media/media8.mp4"/><Relationship Id="rId2" Type="http://schemas.openxmlformats.org/officeDocument/2006/relationships/video" Target="../media/media8.mp4"/></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7.png"/><Relationship Id="rId1" Type="http://schemas.microsoft.com/office/2007/relationships/media" Target="../media/media9.mp4"/><Relationship Id="rId2" Type="http://schemas.openxmlformats.org/officeDocument/2006/relationships/video" Target="../media/media9.mp4"/></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28.png"/><Relationship Id="rId1" Type="http://schemas.microsoft.com/office/2007/relationships/media" Target="../media/media10.mp4"/><Relationship Id="rId2" Type="http://schemas.openxmlformats.org/officeDocument/2006/relationships/video" Target="../media/media10.mp4"/></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www.usertesting.com/videos/0bU9YUaZ4K0=/clips/16264" TargetMode="External"/><Relationship Id="rId4" Type="http://schemas.openxmlformats.org/officeDocument/2006/relationships/hyperlink" Target="https://www.usertesting.com/videos/rbf43MI9DH8=/clips/16221" TargetMode="External"/><Relationship Id="rId5" Type="http://schemas.openxmlformats.org/officeDocument/2006/relationships/hyperlink" Target="https://www.usertesting.com/videos/dbq62VAzkXs=/clips/16168" TargetMode="External"/><Relationship Id="rId6" Type="http://schemas.openxmlformats.org/officeDocument/2006/relationships/hyperlink" Target="https://www.usertesting.com/videos/6svPrJBKo3E=/clips/16177" TargetMode="External"/><Relationship Id="rId7" Type="http://schemas.openxmlformats.org/officeDocument/2006/relationships/hyperlink" Target="https://www.usertesting.com/videos/rbf43MI9DH8=/clips/16217" TargetMode="External"/><Relationship Id="rId8" Type="http://schemas.openxmlformats.org/officeDocument/2006/relationships/hyperlink" Target="https://www.usertesting.com/videos/UIQOj6ts1XU=/clips/16272" TargetMode="External"/><Relationship Id="rId1" Type="http://schemas.openxmlformats.org/officeDocument/2006/relationships/slideLayout" Target="../slideLayouts/slideLayout2.xml"/><Relationship Id="rId2" Type="http://schemas.openxmlformats.org/officeDocument/2006/relationships/hyperlink" Target="https://www.usertesting.com/videos/dbq62VAzkXs=/clips/16165"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usertesting.com/videos/dbq62VAzkXs=/clips/16172" TargetMode="External"/><Relationship Id="rId4" Type="http://schemas.openxmlformats.org/officeDocument/2006/relationships/hyperlink" Target="https://www.usertesting.com/videos/hxJAU2HNxPs=/clips/16164" TargetMode="External"/><Relationship Id="rId5" Type="http://schemas.openxmlformats.org/officeDocument/2006/relationships/hyperlink" Target="https://www.usertesting.com/videos/0bU9YUaZ4K0=/clips/16271" TargetMode="External"/><Relationship Id="rId1" Type="http://schemas.openxmlformats.org/officeDocument/2006/relationships/slideLayout" Target="../slideLayouts/slideLayout2.xml"/><Relationship Id="rId2" Type="http://schemas.openxmlformats.org/officeDocument/2006/relationships/hyperlink" Target="https://www.usertesting.com/videos/yVjq7EHLv2M=/clips/16250"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png"/><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png"/><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5.png"/><Relationship Id="rId5" Type="http://schemas.openxmlformats.org/officeDocument/2006/relationships/image" Target="../media/image19.png"/><Relationship Id="rId1" Type="http://schemas.microsoft.com/office/2007/relationships/media" Target="../media/media1.mp4"/><Relationship Id="rId2" Type="http://schemas.openxmlformats.org/officeDocument/2006/relationships/video" Target="../media/media1.mp4"/></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image" Target="../media/image15.png"/><Relationship Id="rId5" Type="http://schemas.openxmlformats.org/officeDocument/2006/relationships/image" Target="../media/image20.png"/><Relationship Id="rId1" Type="http://schemas.microsoft.com/office/2007/relationships/media" Target="../media/media2.mp4"/><Relationship Id="rId2" Type="http://schemas.openxmlformats.org/officeDocument/2006/relationships/video" Target="../media/media2.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68064"/>
            <a:ext cx="7772400" cy="1470025"/>
          </a:xfrm>
        </p:spPr>
        <p:txBody>
          <a:bodyPr>
            <a:normAutofit fontScale="90000"/>
          </a:bodyPr>
          <a:lstStyle/>
          <a:p>
            <a:r>
              <a:rPr lang="en-US" dirty="0" smtClean="0"/>
              <a:t>Mobile Site Home Page</a:t>
            </a:r>
            <a:br>
              <a:rPr lang="en-US" dirty="0" smtClean="0"/>
            </a:br>
            <a:r>
              <a:rPr lang="en-US" sz="2000" dirty="0" smtClean="0">
                <a:solidFill>
                  <a:schemeClr val="tx1"/>
                </a:solidFill>
              </a:rPr>
              <a:t>Report of Findings from Usability Study</a:t>
            </a:r>
            <a:br>
              <a:rPr lang="en-US" sz="2000" dirty="0" smtClean="0">
                <a:solidFill>
                  <a:schemeClr val="tx1"/>
                </a:solidFill>
              </a:rPr>
            </a:br>
            <a:r>
              <a:rPr lang="en-US" sz="2000" dirty="0">
                <a:solidFill>
                  <a:schemeClr val="tx1"/>
                </a:solidFill>
              </a:rPr>
              <a:t/>
            </a:r>
            <a:br>
              <a:rPr lang="en-US" sz="2000" dirty="0">
                <a:solidFill>
                  <a:schemeClr val="tx1"/>
                </a:solidFill>
              </a:rPr>
            </a:br>
            <a:r>
              <a:rPr lang="en-US" sz="2000" dirty="0" smtClean="0">
                <a:solidFill>
                  <a:schemeClr val="tx1"/>
                </a:solidFill>
              </a:rPr>
              <a:t>AUGUST 13, 2012</a:t>
            </a:r>
            <a:br>
              <a:rPr lang="en-US" sz="2000" dirty="0" smtClean="0">
                <a:solidFill>
                  <a:schemeClr val="tx1"/>
                </a:solidFill>
              </a:rPr>
            </a:br>
            <a:endParaRPr lang="en-US" sz="2000" dirty="0">
              <a:solidFill>
                <a:schemeClr val="tx1"/>
              </a:solidFill>
            </a:endParaRPr>
          </a:p>
        </p:txBody>
      </p:sp>
      <p:sp>
        <p:nvSpPr>
          <p:cNvPr id="3" name="Subtitle 2"/>
          <p:cNvSpPr>
            <a:spLocks noGrp="1"/>
          </p:cNvSpPr>
          <p:nvPr>
            <p:ph type="subTitle" idx="1"/>
          </p:nvPr>
        </p:nvSpPr>
        <p:spPr>
          <a:xfrm>
            <a:off x="685800" y="4193357"/>
            <a:ext cx="6400800" cy="1752600"/>
          </a:xfrm>
        </p:spPr>
        <p:txBody>
          <a:bodyPr>
            <a:normAutofit/>
          </a:bodyPr>
          <a:lstStyle/>
          <a:p>
            <a:r>
              <a:rPr lang="en-US" sz="1000" b="1" dirty="0" smtClean="0"/>
              <a:t>Prepared by:</a:t>
            </a:r>
          </a:p>
          <a:p>
            <a:r>
              <a:rPr lang="en-US" sz="1000" dirty="0" smtClean="0"/>
              <a:t>Madeline Jannotta – User Experience Researcher</a:t>
            </a:r>
          </a:p>
          <a:p>
            <a:endParaRPr lang="en-US" sz="1000" dirty="0" smtClean="0"/>
          </a:p>
          <a:p>
            <a:endParaRPr lang="en-US" sz="1000" dirty="0" smtClean="0"/>
          </a:p>
          <a:p>
            <a:r>
              <a:rPr lang="en-US" sz="1000" dirty="0" smtClean="0"/>
              <a:t>Kerry </a:t>
            </a:r>
            <a:r>
              <a:rPr lang="en-US" sz="1000" dirty="0" err="1" smtClean="0"/>
              <a:t>McAleer</a:t>
            </a:r>
            <a:r>
              <a:rPr lang="en-US" sz="1000" dirty="0" smtClean="0"/>
              <a:t>-Forte, Manager of UX Research</a:t>
            </a:r>
          </a:p>
          <a:p>
            <a:r>
              <a:rPr lang="en-US" sz="1000" dirty="0" smtClean="0"/>
              <a:t>Karol Czyrka, Director of User Experience Practice </a:t>
            </a:r>
          </a:p>
          <a:p>
            <a:r>
              <a:rPr lang="en-US" sz="1000" dirty="0" smtClean="0"/>
              <a:t>Andrew Daniel, DVP Creative and User Experience  </a:t>
            </a:r>
            <a:endParaRPr lang="en-US" sz="1000" dirty="0"/>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6232" y="350358"/>
            <a:ext cx="7772400" cy="262769"/>
          </a:xfrm>
        </p:spPr>
        <p:txBody>
          <a:bodyPr>
            <a:noAutofit/>
          </a:bodyPr>
          <a:lstStyle/>
          <a:p>
            <a:r>
              <a:rPr lang="en-US" sz="1600" dirty="0" smtClean="0"/>
              <a:t>TOPIC:  </a:t>
            </a:r>
            <a:r>
              <a:rPr lang="en-US" sz="2200" dirty="0" smtClean="0">
                <a:solidFill>
                  <a:srgbClr val="000000"/>
                </a:solidFill>
              </a:rPr>
              <a:t>The What/When/Where/Why :  Tying it all together</a:t>
            </a:r>
            <a:endParaRPr lang="en-US" sz="2200" dirty="0">
              <a:solidFill>
                <a:srgbClr val="000000"/>
              </a:solidFill>
            </a:endParaRPr>
          </a:p>
        </p:txBody>
      </p:sp>
      <p:sp>
        <p:nvSpPr>
          <p:cNvPr id="4" name="TextBox 3"/>
          <p:cNvSpPr txBox="1"/>
          <p:nvPr/>
        </p:nvSpPr>
        <p:spPr>
          <a:xfrm>
            <a:off x="366854" y="858041"/>
            <a:ext cx="7646157" cy="4154983"/>
          </a:xfrm>
          <a:prstGeom prst="rect">
            <a:avLst/>
          </a:prstGeom>
          <a:noFill/>
          <a:ln>
            <a:noFill/>
          </a:ln>
        </p:spPr>
        <p:txBody>
          <a:bodyPr wrap="square" rtlCol="0">
            <a:spAutoFit/>
          </a:bodyPr>
          <a:lstStyle/>
          <a:p>
            <a:endParaRPr lang="en-US" sz="1200" b="1" dirty="0" smtClean="0">
              <a:latin typeface="Helvetica Neue Light"/>
              <a:cs typeface="Helvetica Neue Light"/>
            </a:endParaRPr>
          </a:p>
          <a:p>
            <a:r>
              <a:rPr lang="en-US" sz="1200" b="1" dirty="0" smtClean="0">
                <a:latin typeface="Helvetica Neue Light"/>
                <a:cs typeface="Helvetica Neue Light"/>
              </a:rPr>
              <a:t>It all comes down to – well, everything!  The what/when/where and why of mobile retail are deeply intertwined in determining the users’ ultimate course of action.  No instance of a user using one evaluative measure over the others was encountered throughout any of the 8 sessions.  Rather, all of these determinants were taken into consideration cumulatively by users when deciding a course of action.  Consider the following scenario:</a:t>
            </a:r>
          </a:p>
          <a:p>
            <a:r>
              <a:rPr lang="en-US" sz="1200" b="1" dirty="0">
                <a:latin typeface="Helvetica Neue Light"/>
                <a:cs typeface="Helvetica Neue Light"/>
              </a:rPr>
              <a:t>	</a:t>
            </a:r>
            <a:r>
              <a:rPr lang="en-US" sz="1200" b="1" dirty="0" smtClean="0">
                <a:latin typeface="Helvetica Neue Light"/>
                <a:cs typeface="Helvetica Neue Light"/>
              </a:rPr>
              <a:t>Jose is on a 45 minute lunch break, which he takes in the  office lunch room.  While reheating some soup, he takes note of the state of disrepair of the kitchen microwave and decides to be charitable and purchase another one.  Since Jose is a member of Amazon Prime, he knows he can get a good price.  With 15 minutes to spare after eating, he goes to Amazon to browse for microwaves, and chooses the cheapest one from the list for purchase.</a:t>
            </a:r>
          </a:p>
          <a:p>
            <a:endParaRPr lang="en-US" sz="1200" b="1" dirty="0">
              <a:latin typeface="Helvetica Neue Light"/>
              <a:cs typeface="Helvetica Neue Light"/>
            </a:endParaRPr>
          </a:p>
          <a:p>
            <a:r>
              <a:rPr lang="en-US" sz="1200" b="1" dirty="0" smtClean="0">
                <a:latin typeface="Helvetica Neue Light"/>
                <a:cs typeface="Helvetica Neue Light"/>
              </a:rPr>
              <a:t>In this seemingly simple order of events, Jose had made a serious of very complex decisions which resulted in the purchase of a microwave from Amazon.  Starting with the “When”, his choice to take his break in the office kitchen led immediately to the “What” – the decision to purchase a new microwave.  From there, he chose to go to Amazon (where) BECAUSE (why) he is a prime member and he knew he could get a good price.  Since he had 15 minutes left on his break, he had ample time to make the purchase (when again), and to reflect on his act of good </a:t>
            </a:r>
            <a:r>
              <a:rPr lang="en-US" sz="1200" b="1" dirty="0" err="1" smtClean="0">
                <a:latin typeface="Helvetica Neue Light"/>
                <a:cs typeface="Helvetica Neue Light"/>
              </a:rPr>
              <a:t>samaritainship</a:t>
            </a:r>
            <a:r>
              <a:rPr lang="en-US" sz="1200" b="1" dirty="0" smtClean="0">
                <a:latin typeface="Helvetica Neue Light"/>
                <a:cs typeface="Helvetica Neue Light"/>
              </a:rPr>
              <a:t> (another why).</a:t>
            </a:r>
          </a:p>
          <a:p>
            <a:endParaRPr lang="en-US" sz="1200" b="1" dirty="0">
              <a:latin typeface="Helvetica Neue Light"/>
              <a:cs typeface="Helvetica Neue Light"/>
            </a:endParaRPr>
          </a:p>
          <a:p>
            <a:r>
              <a:rPr lang="en-US" sz="1200" b="1" dirty="0" smtClean="0">
                <a:latin typeface="Helvetica Neue Light"/>
                <a:cs typeface="Helvetica Neue Light"/>
              </a:rPr>
              <a:t>Every user’s decision to make an online purchase is unique. </a:t>
            </a:r>
            <a:r>
              <a:rPr lang="en-US" sz="1200" b="1" dirty="0">
                <a:latin typeface="Helvetica Neue Light"/>
                <a:cs typeface="Helvetica Neue Light"/>
              </a:rPr>
              <a:t> </a:t>
            </a:r>
            <a:r>
              <a:rPr lang="en-US" sz="1200" b="1" dirty="0" smtClean="0">
                <a:latin typeface="Helvetica Neue Light"/>
                <a:cs typeface="Helvetica Neue Light"/>
              </a:rPr>
              <a:t>Individual </a:t>
            </a:r>
            <a:r>
              <a:rPr lang="en-US" sz="1200" b="1" dirty="0" err="1" smtClean="0">
                <a:latin typeface="Helvetica Neue Light"/>
                <a:cs typeface="Helvetica Neue Light"/>
              </a:rPr>
              <a:t>bevaior</a:t>
            </a:r>
            <a:r>
              <a:rPr lang="en-US" sz="1200" b="1" dirty="0" smtClean="0">
                <a:latin typeface="Helvetica Neue Light"/>
                <a:cs typeface="Helvetica Neue Light"/>
              </a:rPr>
              <a:t> is driven by emotions, perceptions, memories, and experiences that cannot be measured by any </a:t>
            </a:r>
            <a:r>
              <a:rPr lang="en-US" sz="1200" b="1" dirty="0" err="1" smtClean="0">
                <a:latin typeface="Helvetica Neue Light"/>
                <a:cs typeface="Helvetica Neue Light"/>
              </a:rPr>
              <a:t>precriptive</a:t>
            </a:r>
            <a:r>
              <a:rPr lang="en-US" sz="1200" b="1" dirty="0" smtClean="0">
                <a:latin typeface="Helvetica Neue Light"/>
                <a:cs typeface="Helvetica Neue Light"/>
              </a:rPr>
              <a:t> parameters.</a:t>
            </a:r>
          </a:p>
          <a:p>
            <a:endParaRPr lang="en-US" sz="1200" b="1" dirty="0">
              <a:latin typeface="Helvetica Neue Light"/>
              <a:cs typeface="Helvetica Neue Light"/>
            </a:endParaRPr>
          </a:p>
          <a:p>
            <a:endParaRPr lang="en-US" sz="1200" b="1" dirty="0">
              <a:latin typeface="Helvetica Neue Light"/>
              <a:cs typeface="Helvetica Neue Light"/>
            </a:endParaRPr>
          </a:p>
        </p:txBody>
      </p:sp>
      <p:sp>
        <p:nvSpPr>
          <p:cNvPr id="7" name="TextBox 6"/>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10</a:t>
            </a:fld>
            <a:endParaRPr lang="en-US" sz="1400" dirty="0">
              <a:latin typeface="Helvetica Neue Light"/>
              <a:cs typeface="Helvetica Neue Light"/>
            </a:endParaRPr>
          </a:p>
        </p:txBody>
      </p:sp>
    </p:spTree>
    <p:extLst>
      <p:ext uri="{BB962C8B-B14F-4D97-AF65-F5344CB8AC3E}">
        <p14:creationId xmlns:p14="http://schemas.microsoft.com/office/powerpoint/2010/main" val="302263054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6232" y="350358"/>
            <a:ext cx="7772400" cy="262769"/>
          </a:xfrm>
        </p:spPr>
        <p:txBody>
          <a:bodyPr>
            <a:noAutofit/>
          </a:bodyPr>
          <a:lstStyle/>
          <a:p>
            <a:r>
              <a:rPr lang="en-US" sz="1600" dirty="0" smtClean="0"/>
              <a:t>TOPIC:  </a:t>
            </a:r>
            <a:r>
              <a:rPr lang="en-US" sz="2200" dirty="0" smtClean="0">
                <a:solidFill>
                  <a:srgbClr val="000000"/>
                </a:solidFill>
              </a:rPr>
              <a:t>The What/When/Where/Why :  Tying it all together</a:t>
            </a:r>
            <a:endParaRPr lang="en-US" sz="2200" dirty="0">
              <a:solidFill>
                <a:srgbClr val="000000"/>
              </a:solidFill>
            </a:endParaRPr>
          </a:p>
        </p:txBody>
      </p:sp>
      <p:sp>
        <p:nvSpPr>
          <p:cNvPr id="4" name="TextBox 3"/>
          <p:cNvSpPr txBox="1"/>
          <p:nvPr/>
        </p:nvSpPr>
        <p:spPr>
          <a:xfrm>
            <a:off x="366854" y="858041"/>
            <a:ext cx="7646157" cy="3970317"/>
          </a:xfrm>
          <a:prstGeom prst="rect">
            <a:avLst/>
          </a:prstGeom>
          <a:noFill/>
          <a:ln>
            <a:noFill/>
          </a:ln>
        </p:spPr>
        <p:txBody>
          <a:bodyPr wrap="square" rtlCol="0">
            <a:spAutoFit/>
          </a:bodyPr>
          <a:lstStyle/>
          <a:p>
            <a:endParaRPr lang="en-US" sz="1200" b="1" dirty="0" smtClean="0">
              <a:latin typeface="Helvetica Neue Light"/>
              <a:cs typeface="Helvetica Neue Light"/>
            </a:endParaRPr>
          </a:p>
          <a:p>
            <a:r>
              <a:rPr lang="en-US" sz="1200" b="1" dirty="0" smtClean="0">
                <a:latin typeface="Helvetica Neue Light"/>
                <a:cs typeface="Helvetica Neue Light"/>
              </a:rPr>
              <a:t>If we can’t design for every possible user case scenario,  what we can do is use insights from existing user research to help make a “predictions” as to how to best meet the needs of the intended customer base, and try to come as close as possible.   Should we miss the mark, we learn from our mistakes and continue to evolve the experience through iterative user testing and design implementation.</a:t>
            </a:r>
          </a:p>
          <a:p>
            <a:endParaRPr lang="en-US" sz="1200" b="1" dirty="0">
              <a:latin typeface="Helvetica Neue Light"/>
              <a:cs typeface="Helvetica Neue Light"/>
            </a:endParaRPr>
          </a:p>
          <a:p>
            <a:r>
              <a:rPr lang="en-US" sz="1200" b="1" dirty="0" err="1">
                <a:latin typeface="Helvetica Neue Light"/>
                <a:cs typeface="Helvetica Neue Light"/>
              </a:rPr>
              <a:t>outook</a:t>
            </a:r>
            <a:r>
              <a:rPr lang="en-US" sz="1200" b="1" dirty="0">
                <a:latin typeface="Helvetica Neue Light"/>
                <a:cs typeface="Helvetica Neue Light"/>
              </a:rPr>
              <a:t> for </a:t>
            </a:r>
            <a:r>
              <a:rPr lang="en-US" sz="1200" b="1" dirty="0" err="1">
                <a:latin typeface="Helvetica Neue Light"/>
                <a:cs typeface="Helvetica Neue Light"/>
              </a:rPr>
              <a:t>Sears.com</a:t>
            </a:r>
            <a:r>
              <a:rPr lang="en-US" sz="1200" b="1" dirty="0">
                <a:latin typeface="Helvetica Neue Light"/>
                <a:cs typeface="Helvetica Neue Light"/>
              </a:rPr>
              <a:t>  mobile is good.  Users have a positive impression of the site overall and are open to it’s offerings.  With appropriate attention paid to user needs, feedback, concerns, etc., the site has the potential to evolve into a top performer.  If overlooked, however, the site will likely suffer significantly moving forward. </a:t>
            </a:r>
            <a:endParaRPr lang="en-US" sz="1200" b="1" dirty="0" smtClean="0">
              <a:latin typeface="Helvetica Neue Light"/>
              <a:cs typeface="Helvetica Neue Light"/>
            </a:endParaRPr>
          </a:p>
          <a:p>
            <a:endParaRPr lang="en-US" sz="1200" b="1" dirty="0">
              <a:latin typeface="Helvetica Neue Light"/>
              <a:cs typeface="Helvetica Neue Light"/>
            </a:endParaRPr>
          </a:p>
          <a:p>
            <a:endParaRPr lang="en-US" sz="1200" b="1" dirty="0" smtClean="0">
              <a:latin typeface="Helvetica Neue Light"/>
              <a:cs typeface="Helvetica Neue Light"/>
            </a:endParaRPr>
          </a:p>
          <a:p>
            <a:r>
              <a:rPr lang="en-US" sz="1200" b="1" dirty="0" smtClean="0">
                <a:latin typeface="Helvetica Neue Light"/>
                <a:cs typeface="Helvetica Neue Light"/>
              </a:rPr>
              <a:t>Looking forward, as the number of available mobile retail experiences grow, users’ authority to choose will gain significant importance.  Only the best of the best mobile experiences will rise to the top as competition becomes more fierce and users become more discerning</a:t>
            </a:r>
          </a:p>
          <a:p>
            <a:endParaRPr lang="en-US" sz="1200" b="1" dirty="0">
              <a:latin typeface="Helvetica Neue Light"/>
              <a:cs typeface="Helvetica Neue Light"/>
            </a:endParaRPr>
          </a:p>
          <a:p>
            <a:r>
              <a:rPr lang="en-US" sz="1200" b="1" dirty="0">
                <a:latin typeface="Helvetica Neue Light"/>
                <a:cs typeface="Helvetica Neue Light"/>
              </a:rPr>
              <a:t>As the mobile phone becomes an increasingly </a:t>
            </a:r>
            <a:r>
              <a:rPr lang="en-US" sz="1200" b="1" dirty="0" err="1">
                <a:latin typeface="Helvetica Neue Light"/>
                <a:cs typeface="Helvetica Neue Light"/>
              </a:rPr>
              <a:t>ubiquotous</a:t>
            </a:r>
            <a:r>
              <a:rPr lang="en-US" sz="1200" b="1" dirty="0">
                <a:latin typeface="Helvetica Neue Light"/>
                <a:cs typeface="Helvetica Neue Light"/>
              </a:rPr>
              <a:t> and powerful tool, the technology provided for the user must follow suit.  The mobile experiences that will thrive will be those that best meet our needs and expectations  as human beings. This means paying attention to things like user emotions, expectations, frustrations, and </a:t>
            </a:r>
            <a:r>
              <a:rPr lang="en-US" sz="1200" b="1" dirty="0" smtClean="0">
                <a:latin typeface="Helvetica Neue Light"/>
                <a:cs typeface="Helvetica Neue Light"/>
              </a:rPr>
              <a:t>perceptions and adapting to them on a constant basis.  Without this focus, no experience can succeed.  As makers of mobile technology,  the question is simple:  Sink or Swim?</a:t>
            </a:r>
          </a:p>
          <a:p>
            <a:endParaRPr lang="en-US" sz="1200" b="1" dirty="0">
              <a:latin typeface="Helvetica Neue Light"/>
              <a:cs typeface="Helvetica Neue Light"/>
            </a:endParaRPr>
          </a:p>
        </p:txBody>
      </p:sp>
      <p:sp>
        <p:nvSpPr>
          <p:cNvPr id="7" name="TextBox 6"/>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11</a:t>
            </a:fld>
            <a:endParaRPr lang="en-US" sz="1400" dirty="0">
              <a:latin typeface="Helvetica Neue Light"/>
              <a:cs typeface="Helvetica Neue Light"/>
            </a:endParaRPr>
          </a:p>
        </p:txBody>
      </p:sp>
    </p:spTree>
    <p:extLst>
      <p:ext uri="{BB962C8B-B14F-4D97-AF65-F5344CB8AC3E}">
        <p14:creationId xmlns:p14="http://schemas.microsoft.com/office/powerpoint/2010/main" val="68023580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967" y="580824"/>
            <a:ext cx="8337779" cy="2246769"/>
          </a:xfrm>
          <a:prstGeom prst="rect">
            <a:avLst/>
          </a:prstGeom>
          <a:noFill/>
          <a:ln>
            <a:noFill/>
          </a:ln>
        </p:spPr>
        <p:txBody>
          <a:bodyPr wrap="square" rtlCol="0">
            <a:spAutoFit/>
          </a:bodyPr>
          <a:lstStyle/>
          <a:p>
            <a:r>
              <a:rPr lang="en-US" sz="2000" b="1" dirty="0" smtClean="0">
                <a:solidFill>
                  <a:srgbClr val="FF6600"/>
                </a:solidFill>
                <a:latin typeface="Helvetica Neue Light"/>
                <a:cs typeface="Helvetica Neue Light"/>
              </a:rPr>
              <a:t>Topic: </a:t>
            </a:r>
            <a:r>
              <a:rPr lang="en-US" b="1" dirty="0" smtClean="0">
                <a:latin typeface="Helvetica Neue Light"/>
                <a:cs typeface="Helvetica Neue Light"/>
              </a:rPr>
              <a:t>Initial Reactions and Sentiments to </a:t>
            </a:r>
            <a:r>
              <a:rPr lang="en-US" b="1" dirty="0" err="1" smtClean="0">
                <a:latin typeface="Helvetica Neue Light"/>
                <a:cs typeface="Helvetica Neue Light"/>
              </a:rPr>
              <a:t>Sears.com</a:t>
            </a:r>
            <a:endParaRPr lang="en-US" b="1" dirty="0" smtClean="0">
              <a:latin typeface="Helvetica Neue Light"/>
              <a:cs typeface="Helvetica Neue Light"/>
            </a:endParaRPr>
          </a:p>
          <a:p>
            <a:endParaRPr lang="en-US" sz="1200" b="1" dirty="0" smtClean="0">
              <a:solidFill>
                <a:srgbClr val="FF6600"/>
              </a:solidFill>
              <a:latin typeface="Helvetica Neue Light"/>
              <a:cs typeface="Helvetica Neue Light"/>
            </a:endParaRPr>
          </a:p>
          <a:p>
            <a:r>
              <a:rPr lang="en-US" sz="1200" b="1" dirty="0" smtClean="0">
                <a:solidFill>
                  <a:srgbClr val="FF6600"/>
                </a:solidFill>
                <a:latin typeface="Helvetica Neue Light"/>
                <a:cs typeface="Helvetica Neue Light"/>
              </a:rPr>
              <a:t>Severity: </a:t>
            </a:r>
          </a:p>
          <a:p>
            <a:r>
              <a:rPr lang="en-US" sz="1200" b="1" dirty="0" smtClean="0">
                <a:solidFill>
                  <a:srgbClr val="FF6600"/>
                </a:solidFill>
                <a:latin typeface="Helvetica Neue Light"/>
                <a:cs typeface="Helvetica Neue Light"/>
              </a:rPr>
              <a:t>**caveat!</a:t>
            </a:r>
          </a:p>
          <a:p>
            <a:r>
              <a:rPr lang="en-US" sz="1200" b="1" dirty="0" smtClean="0">
                <a:solidFill>
                  <a:srgbClr val="FF6600"/>
                </a:solidFill>
                <a:latin typeface="Helvetica Neue Light"/>
                <a:cs typeface="Helvetica Neue Light"/>
              </a:rPr>
              <a:t>Issue:  </a:t>
            </a:r>
            <a:r>
              <a:rPr lang="en-US" sz="1200" b="1" dirty="0" smtClean="0">
                <a:solidFill>
                  <a:srgbClr val="000000"/>
                </a:solidFill>
                <a:latin typeface="Helvetica Neue Light"/>
                <a:cs typeface="Helvetica Neue Light"/>
              </a:rPr>
              <a:t>Initial reactions to the </a:t>
            </a:r>
            <a:r>
              <a:rPr lang="en-US" sz="1200" b="1" dirty="0" err="1" smtClean="0">
                <a:solidFill>
                  <a:srgbClr val="000000"/>
                </a:solidFill>
                <a:latin typeface="Helvetica Neue Light"/>
                <a:cs typeface="Helvetica Neue Light"/>
              </a:rPr>
              <a:t>sears.com</a:t>
            </a:r>
            <a:r>
              <a:rPr lang="en-US" sz="1200" b="1" dirty="0" smtClean="0">
                <a:solidFill>
                  <a:srgbClr val="000000"/>
                </a:solidFill>
                <a:latin typeface="Helvetica Neue Light"/>
                <a:cs typeface="Helvetica Neue Light"/>
              </a:rPr>
              <a:t> mobile home page were overall very positive.</a:t>
            </a:r>
          </a:p>
          <a:p>
            <a:endParaRPr lang="en-US" sz="1200" dirty="0" smtClean="0">
              <a:solidFill>
                <a:srgbClr val="000000"/>
              </a:solidFill>
              <a:latin typeface="Helvetica Neue Light"/>
              <a:cs typeface="Helvetica Neue Light"/>
            </a:endParaRPr>
          </a:p>
          <a:p>
            <a:r>
              <a:rPr lang="en-US" sz="1200" b="1" dirty="0" smtClean="0">
                <a:solidFill>
                  <a:srgbClr val="FF6600"/>
                </a:solidFill>
                <a:latin typeface="Helvetica Neue Light"/>
                <a:cs typeface="Helvetica Neue Light"/>
              </a:rPr>
              <a:t>Observations: </a:t>
            </a:r>
            <a:r>
              <a:rPr lang="en-US" sz="1200" b="1" dirty="0" smtClean="0">
                <a:solidFill>
                  <a:srgbClr val="000000"/>
                </a:solidFill>
                <a:latin typeface="Helvetica Neue Light"/>
                <a:cs typeface="Helvetica Neue Light"/>
              </a:rPr>
              <a:t> </a:t>
            </a:r>
          </a:p>
          <a:p>
            <a:r>
              <a:rPr lang="en-US" sz="1200" b="1" dirty="0" smtClean="0">
                <a:solidFill>
                  <a:srgbClr val="000000"/>
                </a:solidFill>
                <a:latin typeface="Helvetica Neue Light"/>
                <a:cs typeface="Helvetica Neue Light"/>
              </a:rPr>
              <a:t>Most common words used to describe the </a:t>
            </a:r>
            <a:r>
              <a:rPr lang="en-US" sz="1200" b="1" dirty="0" err="1" smtClean="0">
                <a:solidFill>
                  <a:srgbClr val="000000"/>
                </a:solidFill>
                <a:latin typeface="Helvetica Neue Light"/>
                <a:cs typeface="Helvetica Neue Light"/>
              </a:rPr>
              <a:t>sears.com</a:t>
            </a:r>
            <a:r>
              <a:rPr lang="en-US" sz="1200" b="1" dirty="0" smtClean="0">
                <a:solidFill>
                  <a:srgbClr val="000000"/>
                </a:solidFill>
                <a:latin typeface="Helvetica Neue Light"/>
                <a:cs typeface="Helvetica Neue Light"/>
              </a:rPr>
              <a:t> are listed in the chart below.  As you’ll note, users found the site to be well designed, logically categorized, easy to use, simple, quick, and generally in line with their expectations of how a retail site should behave overall.</a:t>
            </a:r>
          </a:p>
          <a:p>
            <a:endParaRPr lang="en-US" sz="1200" b="1" dirty="0">
              <a:solidFill>
                <a:srgbClr val="000000"/>
              </a:solidFill>
              <a:latin typeface="Helvetica Neue Light"/>
              <a:cs typeface="Helvetica Neue Light"/>
            </a:endParaRPr>
          </a:p>
        </p:txBody>
      </p:sp>
      <p:sp>
        <p:nvSpPr>
          <p:cNvPr id="7" name="TextBox 6"/>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12</a:t>
            </a:fld>
            <a:endParaRPr lang="en-US" sz="1400" dirty="0">
              <a:latin typeface="Helvetica Neue Light"/>
              <a:cs typeface="Helvetica Neue Light"/>
            </a:endParaRPr>
          </a:p>
        </p:txBody>
      </p:sp>
      <p:graphicFrame>
        <p:nvGraphicFramePr>
          <p:cNvPr id="10" name="Chart 9"/>
          <p:cNvGraphicFramePr>
            <a:graphicFrameLocks/>
          </p:cNvGraphicFramePr>
          <p:nvPr>
            <p:extLst>
              <p:ext uri="{D42A27DB-BD31-4B8C-83A1-F6EECF244321}">
                <p14:modId xmlns:p14="http://schemas.microsoft.com/office/powerpoint/2010/main" val="587780728"/>
              </p:ext>
            </p:extLst>
          </p:nvPr>
        </p:nvGraphicFramePr>
        <p:xfrm>
          <a:off x="464926" y="2827593"/>
          <a:ext cx="4944082" cy="3107221"/>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24"/>
          <p:cNvPicPr>
            <a:picLocks noChangeAspect="1"/>
          </p:cNvPicPr>
          <p:nvPr/>
        </p:nvPicPr>
        <p:blipFill>
          <a:blip r:embed="rId3"/>
          <a:srcRect/>
          <a:stretch>
            <a:fillRect/>
          </a:stretch>
        </p:blipFill>
        <p:spPr bwMode="auto">
          <a:xfrm>
            <a:off x="1072680" y="1098864"/>
            <a:ext cx="355384" cy="366849"/>
          </a:xfrm>
          <a:prstGeom prst="rect">
            <a:avLst/>
          </a:prstGeom>
          <a:noFill/>
          <a:ln w="9525">
            <a:noFill/>
            <a:miter lim="800000"/>
            <a:headEnd/>
            <a:tailEnd/>
          </a:ln>
        </p:spPr>
      </p:pic>
      <p:sp>
        <p:nvSpPr>
          <p:cNvPr id="11" name="TextBox 10"/>
          <p:cNvSpPr txBox="1"/>
          <p:nvPr/>
        </p:nvSpPr>
        <p:spPr>
          <a:xfrm>
            <a:off x="5652188" y="2698973"/>
            <a:ext cx="3007702" cy="3416319"/>
          </a:xfrm>
          <a:prstGeom prst="rect">
            <a:avLst/>
          </a:prstGeom>
          <a:noFill/>
        </p:spPr>
        <p:txBody>
          <a:bodyPr wrap="square" rtlCol="0">
            <a:spAutoFit/>
          </a:bodyPr>
          <a:lstStyle/>
          <a:p>
            <a:r>
              <a:rPr lang="en-US" sz="1200" dirty="0" smtClean="0">
                <a:solidFill>
                  <a:schemeClr val="accent6"/>
                </a:solidFill>
                <a:latin typeface="Helvetica Neue"/>
                <a:cs typeface="Helvetica Neue"/>
              </a:rPr>
              <a:t>Implications:</a:t>
            </a:r>
          </a:p>
          <a:p>
            <a:r>
              <a:rPr lang="en-US" sz="1200" dirty="0" smtClean="0">
                <a:solidFill>
                  <a:srgbClr val="000000"/>
                </a:solidFill>
                <a:latin typeface="Helvetica Neue"/>
                <a:cs typeface="Helvetica Neue"/>
              </a:rPr>
              <a:t>Though users’ reactions to the site were generally positive, there was a common sentiment shared among users that the site was neither any worse or any better than they expected it to be.   In this case,  users spoke outwardly about the positive aspects of the site, but most often chose not to discuss their perception of the site as “average” in any detail.  </a:t>
            </a:r>
          </a:p>
          <a:p>
            <a:endParaRPr lang="en-US" sz="1200" dirty="0">
              <a:solidFill>
                <a:srgbClr val="000000"/>
              </a:solidFill>
              <a:latin typeface="Helvetica Neue"/>
              <a:cs typeface="Helvetica Neue"/>
            </a:endParaRPr>
          </a:p>
          <a:p>
            <a:r>
              <a:rPr lang="en-US" sz="1200" dirty="0" smtClean="0">
                <a:solidFill>
                  <a:srgbClr val="000000"/>
                </a:solidFill>
                <a:latin typeface="Helvetica Neue"/>
                <a:cs typeface="Helvetica Neue"/>
              </a:rPr>
              <a:t>Consider spending  some time using the site and identifying one or two features  or stand-out experiences that perform “less than awesome”.  Identify what realistic improvements could be made to change the experience from “ok” to “awesome”.</a:t>
            </a: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8849" y="155753"/>
            <a:ext cx="8046553" cy="5940086"/>
          </a:xfrm>
          <a:prstGeom prst="rect">
            <a:avLst/>
          </a:prstGeom>
          <a:noFill/>
          <a:ln>
            <a:noFill/>
          </a:ln>
        </p:spPr>
        <p:txBody>
          <a:bodyPr wrap="square" rtlCol="0">
            <a:spAutoFit/>
          </a:bodyPr>
          <a:lstStyle/>
          <a:p>
            <a:r>
              <a:rPr lang="en-US" b="1" dirty="0" smtClean="0">
                <a:solidFill>
                  <a:srgbClr val="FF6600"/>
                </a:solidFill>
                <a:latin typeface="Helvetica Neue Light"/>
                <a:cs typeface="Helvetica Neue Light"/>
              </a:rPr>
              <a:t>Topic:</a:t>
            </a:r>
            <a:r>
              <a:rPr lang="en-US" sz="2000" b="1" dirty="0" smtClean="0">
                <a:solidFill>
                  <a:srgbClr val="FF6600"/>
                </a:solidFill>
                <a:latin typeface="Helvetica Neue Light"/>
                <a:cs typeface="Helvetica Neue Light"/>
              </a:rPr>
              <a:t> </a:t>
            </a:r>
            <a:r>
              <a:rPr lang="en-US" sz="2000" b="1" dirty="0" smtClean="0">
                <a:latin typeface="Helvetica Neue Light"/>
                <a:cs typeface="Helvetica Neue Light"/>
              </a:rPr>
              <a:t>Reactions to </a:t>
            </a:r>
            <a:r>
              <a:rPr lang="en-US" sz="2000" b="1" dirty="0" err="1" smtClean="0">
                <a:latin typeface="Helvetica Neue Light"/>
                <a:cs typeface="Helvetica Neue Light"/>
              </a:rPr>
              <a:t>sears.com</a:t>
            </a:r>
            <a:r>
              <a:rPr lang="en-US" sz="2000" b="1" dirty="0" smtClean="0">
                <a:latin typeface="Helvetica Neue Light"/>
                <a:cs typeface="Helvetica Neue Light"/>
              </a:rPr>
              <a:t> Experience:  Most Common “Likes”</a:t>
            </a:r>
          </a:p>
          <a:p>
            <a:endParaRPr lang="en-US" sz="1200" b="1" dirty="0" smtClean="0">
              <a:solidFill>
                <a:srgbClr val="FF6600"/>
              </a:solidFill>
              <a:latin typeface="Helvetica Neue Light"/>
              <a:cs typeface="Helvetica Neue Light"/>
            </a:endParaRPr>
          </a:p>
          <a:p>
            <a:endParaRPr lang="en-US" sz="1200" b="1" dirty="0" smtClean="0">
              <a:solidFill>
                <a:srgbClr val="FF6600"/>
              </a:solidFill>
              <a:latin typeface="Helvetica Neue Light"/>
              <a:cs typeface="Helvetica Neue Light"/>
            </a:endParaRPr>
          </a:p>
          <a:p>
            <a:r>
              <a:rPr lang="en-US" sz="1200" b="1" dirty="0" smtClean="0">
                <a:solidFill>
                  <a:srgbClr val="FF6600"/>
                </a:solidFill>
                <a:latin typeface="Helvetica Neue Light"/>
                <a:cs typeface="Helvetica Neue Light"/>
              </a:rPr>
              <a:t>Severity:  </a:t>
            </a:r>
          </a:p>
          <a:p>
            <a:endParaRPr lang="en-US" sz="1200" b="1" dirty="0" smtClean="0">
              <a:solidFill>
                <a:srgbClr val="FF6600"/>
              </a:solidFill>
              <a:latin typeface="Helvetica Neue Light"/>
              <a:cs typeface="Helvetica Neue Light"/>
            </a:endParaRPr>
          </a:p>
          <a:p>
            <a:endParaRPr lang="en-US" sz="1200" dirty="0" smtClean="0">
              <a:latin typeface="Helvetica Neue Light"/>
              <a:cs typeface="Helvetica Neue Light"/>
            </a:endParaRPr>
          </a:p>
          <a:p>
            <a:r>
              <a:rPr lang="en-US" sz="1200" b="1" dirty="0" smtClean="0">
                <a:solidFill>
                  <a:srgbClr val="FF6600"/>
                </a:solidFill>
                <a:latin typeface="Helvetica Neue Light"/>
                <a:cs typeface="Helvetica Neue Light"/>
              </a:rPr>
              <a:t>Observations: </a:t>
            </a:r>
            <a:r>
              <a:rPr lang="en-US" sz="1200" b="1" dirty="0" smtClean="0">
                <a:solidFill>
                  <a:srgbClr val="000000"/>
                </a:solidFill>
                <a:latin typeface="Helvetica Neue Light"/>
                <a:cs typeface="Helvetica Neue Light"/>
              </a:rPr>
              <a:t>  Overall, Users felt the site was easy, quick, efficient, had good search and browse functionality, and was categorized in a way that was intuitive and useful for them.</a:t>
            </a:r>
          </a:p>
          <a:p>
            <a:endParaRPr lang="en-US" sz="1200" dirty="0" smtClean="0">
              <a:latin typeface="Helvetica Neue Light"/>
              <a:cs typeface="Helvetica Neue Light"/>
            </a:endParaRPr>
          </a:p>
          <a:p>
            <a:endParaRPr lang="en-US" sz="1200" dirty="0" smtClean="0">
              <a:latin typeface="Helvetica Neue Light"/>
              <a:cs typeface="Helvetica Neue Light"/>
            </a:endParaRPr>
          </a:p>
          <a:p>
            <a:endParaRPr lang="en-US" sz="1200" dirty="0">
              <a:latin typeface="Helvetica Neue Light"/>
              <a:cs typeface="Helvetica Neue Light"/>
            </a:endParaRPr>
          </a:p>
          <a:p>
            <a:endParaRPr lang="en-US" sz="1200" dirty="0" smtClean="0">
              <a:latin typeface="Helvetica Neue Light"/>
              <a:cs typeface="Helvetica Neue Light"/>
            </a:endParaRPr>
          </a:p>
          <a:p>
            <a:endParaRPr lang="en-US" sz="1200" dirty="0">
              <a:latin typeface="Helvetica Neue Light"/>
              <a:cs typeface="Helvetica Neue Light"/>
            </a:endParaRPr>
          </a:p>
          <a:p>
            <a:endParaRPr lang="en-US" sz="1200" dirty="0" smtClean="0">
              <a:latin typeface="Helvetica Neue Light"/>
              <a:cs typeface="Helvetica Neue Light"/>
            </a:endParaRPr>
          </a:p>
          <a:p>
            <a:endParaRPr lang="en-US" sz="1200" dirty="0">
              <a:latin typeface="Helvetica Neue Light"/>
              <a:cs typeface="Helvetica Neue Light"/>
            </a:endParaRPr>
          </a:p>
          <a:p>
            <a:endParaRPr lang="en-US" sz="1200" dirty="0" smtClean="0">
              <a:latin typeface="Helvetica Neue Light"/>
              <a:cs typeface="Helvetica Neue Light"/>
            </a:endParaRPr>
          </a:p>
          <a:p>
            <a:endParaRPr lang="en-US" sz="1200" dirty="0">
              <a:latin typeface="Helvetica Neue Light"/>
              <a:cs typeface="Helvetica Neue Light"/>
            </a:endParaRPr>
          </a:p>
          <a:p>
            <a:endParaRPr lang="en-US" sz="1200" dirty="0" smtClean="0">
              <a:latin typeface="Helvetica Neue Light"/>
              <a:cs typeface="Helvetica Neue Light"/>
            </a:endParaRPr>
          </a:p>
          <a:p>
            <a:endParaRPr lang="en-US" sz="1200" dirty="0">
              <a:latin typeface="Helvetica Neue Light"/>
              <a:cs typeface="Helvetica Neue Light"/>
            </a:endParaRPr>
          </a:p>
          <a:p>
            <a:endParaRPr lang="en-US" sz="1200" dirty="0" smtClean="0">
              <a:latin typeface="Helvetica Neue Light"/>
              <a:cs typeface="Helvetica Neue Light"/>
            </a:endParaRPr>
          </a:p>
          <a:p>
            <a:endParaRPr lang="en-US" sz="1200" dirty="0">
              <a:latin typeface="Helvetica Neue Light"/>
              <a:cs typeface="Helvetica Neue Light"/>
            </a:endParaRPr>
          </a:p>
          <a:p>
            <a:endParaRPr lang="en-US" sz="1200" dirty="0" smtClean="0">
              <a:latin typeface="Helvetica Neue Light"/>
              <a:cs typeface="Helvetica Neue Light"/>
            </a:endParaRPr>
          </a:p>
          <a:p>
            <a:endParaRPr lang="en-US" sz="1200" dirty="0">
              <a:latin typeface="Helvetica Neue Light"/>
              <a:cs typeface="Helvetica Neue Light"/>
            </a:endParaRPr>
          </a:p>
          <a:p>
            <a:endParaRPr lang="en-US" sz="1200" dirty="0" smtClean="0">
              <a:latin typeface="Helvetica Neue Light"/>
              <a:cs typeface="Helvetica Neue Light"/>
            </a:endParaRPr>
          </a:p>
          <a:p>
            <a:endParaRPr lang="en-US" sz="1200" dirty="0">
              <a:latin typeface="Helvetica Neue Light"/>
              <a:cs typeface="Helvetica Neue Light"/>
            </a:endParaRPr>
          </a:p>
          <a:p>
            <a:endParaRPr lang="en-US" sz="1200" dirty="0" smtClean="0">
              <a:latin typeface="Helvetica Neue Light"/>
              <a:cs typeface="Helvetica Neue Light"/>
            </a:endParaRPr>
          </a:p>
          <a:p>
            <a:endParaRPr lang="en-US" sz="1200" dirty="0">
              <a:latin typeface="Helvetica Neue Light"/>
              <a:cs typeface="Helvetica Neue Light"/>
            </a:endParaRPr>
          </a:p>
          <a:p>
            <a:endParaRPr lang="en-US" sz="1200" dirty="0" smtClean="0">
              <a:latin typeface="Helvetica Neue Light"/>
              <a:cs typeface="Helvetica Neue Light"/>
            </a:endParaRPr>
          </a:p>
          <a:p>
            <a:r>
              <a:rPr lang="en-US" sz="1200" b="1" dirty="0" smtClean="0">
                <a:solidFill>
                  <a:srgbClr val="FF6600"/>
                </a:solidFill>
                <a:latin typeface="Helvetica Neue Light"/>
                <a:cs typeface="Helvetica Neue Light"/>
              </a:rPr>
              <a:t>Implications: </a:t>
            </a:r>
            <a:r>
              <a:rPr lang="en-US" sz="1200" b="1" dirty="0" smtClean="0">
                <a:solidFill>
                  <a:srgbClr val="000000"/>
                </a:solidFill>
                <a:latin typeface="Helvetica Neue Light"/>
                <a:cs typeface="Helvetica Neue Light"/>
              </a:rPr>
              <a:t>  See Implications on Positive Feedback, p. 12.</a:t>
            </a:r>
          </a:p>
          <a:p>
            <a:endParaRPr lang="en-US" sz="1200" b="1" dirty="0">
              <a:solidFill>
                <a:srgbClr val="000000"/>
              </a:solidFill>
              <a:latin typeface="Helvetica Neue Light"/>
              <a:cs typeface="Helvetica Neue Light"/>
            </a:endParaRPr>
          </a:p>
          <a:p>
            <a:endParaRPr lang="en-US" sz="1200" b="1" dirty="0" smtClean="0">
              <a:solidFill>
                <a:srgbClr val="000000"/>
              </a:solidFill>
              <a:latin typeface="Helvetica Neue Light"/>
              <a:cs typeface="Helvetica Neue Light"/>
            </a:endParaRPr>
          </a:p>
        </p:txBody>
      </p:sp>
      <p:sp>
        <p:nvSpPr>
          <p:cNvPr id="7" name="TextBox 6"/>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13</a:t>
            </a:fld>
            <a:endParaRPr lang="en-US" sz="1400" dirty="0">
              <a:latin typeface="Helvetica Neue Light"/>
              <a:cs typeface="Helvetica Neue Light"/>
            </a:endParaRPr>
          </a:p>
        </p:txBody>
      </p:sp>
      <p:graphicFrame>
        <p:nvGraphicFramePr>
          <p:cNvPr id="5" name="Chart 4"/>
          <p:cNvGraphicFramePr>
            <a:graphicFrameLocks/>
          </p:cNvGraphicFramePr>
          <p:nvPr>
            <p:extLst>
              <p:ext uri="{D42A27DB-BD31-4B8C-83A1-F6EECF244321}">
                <p14:modId xmlns:p14="http://schemas.microsoft.com/office/powerpoint/2010/main" val="1887967941"/>
              </p:ext>
            </p:extLst>
          </p:nvPr>
        </p:nvGraphicFramePr>
        <p:xfrm>
          <a:off x="1156643" y="2245364"/>
          <a:ext cx="5386328" cy="2801036"/>
        </p:xfrm>
        <a:graphic>
          <a:graphicData uri="http://schemas.openxmlformats.org/drawingml/2006/chart">
            <c:chart xmlns:c="http://schemas.openxmlformats.org/drawingml/2006/chart" xmlns:r="http://schemas.openxmlformats.org/officeDocument/2006/relationships" r:id="rId2"/>
          </a:graphicData>
        </a:graphic>
      </p:graphicFrame>
      <p:pic>
        <p:nvPicPr>
          <p:cNvPr id="8" name="Picture 24"/>
          <p:cNvPicPr>
            <a:picLocks noChangeAspect="1"/>
          </p:cNvPicPr>
          <p:nvPr/>
        </p:nvPicPr>
        <p:blipFill>
          <a:blip r:embed="rId3"/>
          <a:srcRect/>
          <a:stretch>
            <a:fillRect/>
          </a:stretch>
        </p:blipFill>
        <p:spPr bwMode="auto">
          <a:xfrm>
            <a:off x="1156643" y="779359"/>
            <a:ext cx="355384" cy="366849"/>
          </a:xfrm>
          <a:prstGeom prst="rect">
            <a:avLst/>
          </a:prstGeom>
          <a:noFill/>
          <a:ln w="9525">
            <a:noFill/>
            <a:miter lim="800000"/>
            <a:headEnd/>
            <a:tailEnd/>
          </a:ln>
        </p:spPr>
      </p:pic>
    </p:spTree>
    <p:extLst>
      <p:ext uri="{BB962C8B-B14F-4D97-AF65-F5344CB8AC3E}">
        <p14:creationId xmlns:p14="http://schemas.microsoft.com/office/powerpoint/2010/main" val="409966728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685" y="218974"/>
            <a:ext cx="7772400" cy="262769"/>
          </a:xfrm>
        </p:spPr>
        <p:txBody>
          <a:bodyPr>
            <a:normAutofit/>
          </a:bodyPr>
          <a:lstStyle/>
          <a:p>
            <a:r>
              <a:rPr lang="en-US" sz="1000" dirty="0" smtClean="0">
                <a:solidFill>
                  <a:srgbClr val="000000"/>
                </a:solidFill>
              </a:rPr>
              <a:t>Report of Findings: MyGofer Delivery Bar – July 2012</a:t>
            </a:r>
            <a:endParaRPr lang="en-US" sz="1000" dirty="0">
              <a:solidFill>
                <a:srgbClr val="000000"/>
              </a:solidFill>
            </a:endParaRPr>
          </a:p>
        </p:txBody>
      </p:sp>
      <p:sp>
        <p:nvSpPr>
          <p:cNvPr id="4" name="TextBox 3"/>
          <p:cNvSpPr txBox="1"/>
          <p:nvPr/>
        </p:nvSpPr>
        <p:spPr>
          <a:xfrm>
            <a:off x="446232" y="648865"/>
            <a:ext cx="7238747" cy="5078312"/>
          </a:xfrm>
          <a:prstGeom prst="rect">
            <a:avLst/>
          </a:prstGeom>
          <a:noFill/>
          <a:ln>
            <a:noFill/>
          </a:ln>
        </p:spPr>
        <p:txBody>
          <a:bodyPr wrap="square" rtlCol="0">
            <a:spAutoFit/>
          </a:bodyPr>
          <a:lstStyle/>
          <a:p>
            <a:r>
              <a:rPr lang="en-US" sz="1200" b="1" dirty="0" smtClean="0">
                <a:solidFill>
                  <a:srgbClr val="FF6600"/>
                </a:solidFill>
                <a:latin typeface="Helvetica Neue Light"/>
                <a:cs typeface="Helvetica Neue Light"/>
              </a:rPr>
              <a:t>Topic: </a:t>
            </a:r>
            <a:r>
              <a:rPr lang="en-US" sz="1200" b="1" dirty="0" smtClean="0">
                <a:latin typeface="Helvetica Neue Light"/>
                <a:cs typeface="Helvetica Neue Light"/>
              </a:rPr>
              <a:t>Interaction with </a:t>
            </a:r>
            <a:r>
              <a:rPr lang="en-US" sz="1200" b="1" dirty="0" err="1" smtClean="0">
                <a:latin typeface="Helvetica Neue Light"/>
                <a:cs typeface="Helvetica Neue Light"/>
              </a:rPr>
              <a:t>Sears.com</a:t>
            </a:r>
            <a:r>
              <a:rPr lang="en-US" sz="1200" b="1" dirty="0" smtClean="0">
                <a:latin typeface="Helvetica Neue Light"/>
                <a:cs typeface="Helvetica Neue Light"/>
              </a:rPr>
              <a:t>:  Impressions of Search Results</a:t>
            </a:r>
          </a:p>
          <a:p>
            <a:r>
              <a:rPr lang="en-US" sz="1200" b="1" dirty="0" smtClean="0">
                <a:solidFill>
                  <a:srgbClr val="FF6600"/>
                </a:solidFill>
                <a:latin typeface="Helvetica Neue Light"/>
                <a:cs typeface="Helvetica Neue Light"/>
              </a:rPr>
              <a:t>Severity: </a:t>
            </a:r>
          </a:p>
          <a:p>
            <a:endParaRPr lang="en-US" sz="1200" b="1" dirty="0" smtClean="0">
              <a:solidFill>
                <a:srgbClr val="FF6600"/>
              </a:solidFill>
              <a:latin typeface="Helvetica Neue Light"/>
              <a:cs typeface="Helvetica Neue Light"/>
            </a:endParaRPr>
          </a:p>
          <a:p>
            <a:r>
              <a:rPr lang="en-US" sz="1200" b="1" dirty="0" smtClean="0">
                <a:solidFill>
                  <a:srgbClr val="FF6600"/>
                </a:solidFill>
                <a:latin typeface="Helvetica Neue Light"/>
                <a:cs typeface="Helvetica Neue Light"/>
              </a:rPr>
              <a:t>Issue:  A few users struggled with the amount of search returns being too high or too difficult to manage at one.  One of these users was so overwhelmed she was not able to complete the main task of finding a desirable product.</a:t>
            </a:r>
            <a:endParaRPr lang="en-US" sz="1200" b="1" dirty="0" smtClean="0">
              <a:solidFill>
                <a:srgbClr val="000000"/>
              </a:solidFill>
              <a:latin typeface="Helvetica Neue Light"/>
              <a:cs typeface="Helvetica Neue Light"/>
            </a:endParaRPr>
          </a:p>
          <a:p>
            <a:endParaRPr lang="en-US" sz="1200" dirty="0" smtClean="0">
              <a:latin typeface="Helvetica Neue Light"/>
              <a:cs typeface="Helvetica Neue Light"/>
            </a:endParaRPr>
          </a:p>
          <a:p>
            <a:r>
              <a:rPr lang="en-US" sz="1200" b="1" dirty="0" smtClean="0">
                <a:solidFill>
                  <a:srgbClr val="FF6600"/>
                </a:solidFill>
                <a:latin typeface="Helvetica Neue Light"/>
                <a:cs typeface="Helvetica Neue Light"/>
              </a:rPr>
              <a:t>Observations: </a:t>
            </a:r>
            <a:r>
              <a:rPr lang="en-US" sz="1200" b="1" dirty="0" smtClean="0">
                <a:solidFill>
                  <a:srgbClr val="000000"/>
                </a:solidFill>
                <a:latin typeface="Helvetica Neue Light"/>
                <a:cs typeface="Helvetica Neue Light"/>
              </a:rPr>
              <a:t> </a:t>
            </a:r>
          </a:p>
          <a:p>
            <a:r>
              <a:rPr lang="en-US" sz="1200" b="1" dirty="0" smtClean="0">
                <a:solidFill>
                  <a:srgbClr val="000000"/>
                </a:solidFill>
                <a:latin typeface="Helvetica Neue Light"/>
                <a:cs typeface="Helvetica Neue Light"/>
              </a:rPr>
              <a:t>Search did often return overly abundant yields that proved hard to manage.</a:t>
            </a:r>
          </a:p>
          <a:p>
            <a:endParaRPr lang="en-US" sz="1200" b="1" dirty="0">
              <a:solidFill>
                <a:srgbClr val="000000"/>
              </a:solidFill>
              <a:latin typeface="Helvetica Neue Light"/>
              <a:cs typeface="Helvetica Neue Light"/>
            </a:endParaRPr>
          </a:p>
          <a:p>
            <a:r>
              <a:rPr lang="en-US" sz="1200" b="1" dirty="0" smtClean="0">
                <a:solidFill>
                  <a:srgbClr val="000000"/>
                </a:solidFill>
                <a:latin typeface="Helvetica Neue Light"/>
                <a:cs typeface="Helvetica Neue Light"/>
              </a:rPr>
              <a:t>Users who faced this problem either:</a:t>
            </a:r>
          </a:p>
          <a:p>
            <a:r>
              <a:rPr lang="en-US" sz="1200" b="1" dirty="0">
                <a:solidFill>
                  <a:srgbClr val="000000"/>
                </a:solidFill>
                <a:latin typeface="Helvetica Neue Light"/>
                <a:cs typeface="Helvetica Neue Light"/>
              </a:rPr>
              <a:t>	</a:t>
            </a:r>
            <a:r>
              <a:rPr lang="en-US" sz="1200" b="1" dirty="0" smtClean="0">
                <a:solidFill>
                  <a:srgbClr val="000000"/>
                </a:solidFill>
                <a:latin typeface="Helvetica Neue Light"/>
                <a:cs typeface="Helvetica Neue Light"/>
              </a:rPr>
              <a:t>entered in additional search criteria to “narrow down results”</a:t>
            </a:r>
          </a:p>
          <a:p>
            <a:r>
              <a:rPr lang="en-US" sz="1200" b="1" dirty="0">
                <a:solidFill>
                  <a:srgbClr val="000000"/>
                </a:solidFill>
                <a:latin typeface="Helvetica Neue Light"/>
                <a:cs typeface="Helvetica Neue Light"/>
              </a:rPr>
              <a:t>	</a:t>
            </a:r>
            <a:r>
              <a:rPr lang="en-US" sz="1200" b="1" dirty="0" smtClean="0">
                <a:solidFill>
                  <a:srgbClr val="000000"/>
                </a:solidFill>
                <a:latin typeface="Helvetica Neue Light"/>
                <a:cs typeface="Helvetica Neue Light"/>
              </a:rPr>
              <a:t>Attempted to filter results using Sort</a:t>
            </a:r>
          </a:p>
          <a:p>
            <a:r>
              <a:rPr lang="en-US" sz="1200" b="1" dirty="0">
                <a:solidFill>
                  <a:srgbClr val="000000"/>
                </a:solidFill>
                <a:latin typeface="Helvetica Neue Light"/>
                <a:cs typeface="Helvetica Neue Light"/>
              </a:rPr>
              <a:t>	</a:t>
            </a:r>
            <a:r>
              <a:rPr lang="en-US" sz="1200" b="1" dirty="0" smtClean="0">
                <a:solidFill>
                  <a:srgbClr val="000000"/>
                </a:solidFill>
                <a:latin typeface="Helvetica Neue Light"/>
                <a:cs typeface="Helvetica Neue Light"/>
              </a:rPr>
              <a:t>Tried to look at all the results using the existing pagination </a:t>
            </a:r>
          </a:p>
          <a:p>
            <a:r>
              <a:rPr lang="en-US" sz="1200" b="1" dirty="0">
                <a:solidFill>
                  <a:srgbClr val="000000"/>
                </a:solidFill>
                <a:latin typeface="Helvetica Neue Light"/>
                <a:cs typeface="Helvetica Neue Light"/>
              </a:rPr>
              <a:t>	</a:t>
            </a:r>
            <a:r>
              <a:rPr lang="en-US" sz="1200" b="1" dirty="0" smtClean="0">
                <a:solidFill>
                  <a:srgbClr val="000000"/>
                </a:solidFill>
                <a:latin typeface="Helvetica Neue Light"/>
                <a:cs typeface="Helvetica Neue Light"/>
              </a:rPr>
              <a:t>via clicking the “more tab”</a:t>
            </a:r>
          </a:p>
          <a:p>
            <a:endParaRPr lang="en-US" sz="1200" b="1" dirty="0">
              <a:solidFill>
                <a:srgbClr val="FF6600"/>
              </a:solidFill>
              <a:latin typeface="Helvetica Neue Light"/>
              <a:cs typeface="Helvetica Neue Light"/>
            </a:endParaRPr>
          </a:p>
          <a:p>
            <a:endParaRPr lang="en-US" sz="1200" b="1" dirty="0" smtClean="0">
              <a:solidFill>
                <a:srgbClr val="FF6600"/>
              </a:solidFill>
              <a:latin typeface="Helvetica Neue Light"/>
              <a:cs typeface="Helvetica Neue Light"/>
            </a:endParaRPr>
          </a:p>
          <a:p>
            <a:r>
              <a:rPr lang="en-US" sz="1200" b="1" dirty="0" smtClean="0">
                <a:solidFill>
                  <a:srgbClr val="FF6600"/>
                </a:solidFill>
                <a:latin typeface="Helvetica Neue Light"/>
                <a:cs typeface="Helvetica Neue Light"/>
              </a:rPr>
              <a:t>Implications: </a:t>
            </a:r>
            <a:r>
              <a:rPr lang="en-US" sz="1200" b="1" dirty="0" smtClean="0">
                <a:solidFill>
                  <a:srgbClr val="000000"/>
                </a:solidFill>
                <a:latin typeface="Helvetica Neue Light"/>
                <a:cs typeface="Helvetica Neue Light"/>
              </a:rPr>
              <a:t>   Search should be as flawless and intuitive as </a:t>
            </a:r>
          </a:p>
          <a:p>
            <a:r>
              <a:rPr lang="en-US" sz="1200" b="1" dirty="0" smtClean="0">
                <a:solidFill>
                  <a:srgbClr val="000000"/>
                </a:solidFill>
                <a:latin typeface="Helvetica Neue Light"/>
                <a:cs typeface="Helvetica Neue Light"/>
              </a:rPr>
              <a:t>Possible, as most users did use this within 20 minutes of interacting</a:t>
            </a:r>
          </a:p>
          <a:p>
            <a:r>
              <a:rPr lang="en-US" sz="1200" b="1" dirty="0" smtClean="0">
                <a:solidFill>
                  <a:srgbClr val="000000"/>
                </a:solidFill>
                <a:latin typeface="Helvetica Neue Light"/>
                <a:cs typeface="Helvetica Neue Light"/>
              </a:rPr>
              <a:t>With the site, </a:t>
            </a:r>
            <a:r>
              <a:rPr lang="en-US" sz="1200" b="1" dirty="0">
                <a:solidFill>
                  <a:srgbClr val="000000"/>
                </a:solidFill>
                <a:latin typeface="Helvetica Neue Light"/>
                <a:cs typeface="Helvetica Neue Light"/>
              </a:rPr>
              <a:t> </a:t>
            </a:r>
            <a:r>
              <a:rPr lang="en-US" sz="1200" b="1" dirty="0" smtClean="0">
                <a:solidFill>
                  <a:srgbClr val="000000"/>
                </a:solidFill>
                <a:latin typeface="Helvetica Neue Light"/>
                <a:cs typeface="Helvetica Neue Light"/>
              </a:rPr>
              <a:t>and encountered some kind of problem.</a:t>
            </a:r>
          </a:p>
          <a:p>
            <a:r>
              <a:rPr lang="en-US" sz="1200" b="1" dirty="0" smtClean="0">
                <a:solidFill>
                  <a:srgbClr val="000000"/>
                </a:solidFill>
                <a:latin typeface="Helvetica Neue Light"/>
                <a:cs typeface="Helvetica Neue Light"/>
              </a:rPr>
              <a:t>As a portal to an </a:t>
            </a:r>
            <a:r>
              <a:rPr lang="en-US" sz="1200" b="1" dirty="0" err="1" smtClean="0">
                <a:solidFill>
                  <a:srgbClr val="000000"/>
                </a:solidFill>
                <a:latin typeface="Helvetica Neue Light"/>
                <a:cs typeface="Helvetica Neue Light"/>
              </a:rPr>
              <a:t>axtraordinarily</a:t>
            </a:r>
            <a:r>
              <a:rPr lang="en-US" sz="1200" b="1" dirty="0" smtClean="0">
                <a:solidFill>
                  <a:srgbClr val="000000"/>
                </a:solidFill>
                <a:latin typeface="Helvetica Neue Light"/>
                <a:cs typeface="Helvetica Neue Light"/>
              </a:rPr>
              <a:t> diverse offering of merchandise </a:t>
            </a:r>
          </a:p>
          <a:p>
            <a:r>
              <a:rPr lang="en-US" sz="1200" b="1" dirty="0" smtClean="0">
                <a:solidFill>
                  <a:srgbClr val="000000"/>
                </a:solidFill>
                <a:latin typeface="Helvetica Neue Light"/>
                <a:cs typeface="Helvetica Neue Light"/>
              </a:rPr>
              <a:t>And services, both the Search and Browse functions are of vital</a:t>
            </a:r>
          </a:p>
          <a:p>
            <a:r>
              <a:rPr lang="en-US" sz="1200" b="1" dirty="0" smtClean="0">
                <a:solidFill>
                  <a:srgbClr val="000000"/>
                </a:solidFill>
                <a:latin typeface="Helvetica Neue Light"/>
                <a:cs typeface="Helvetica Neue Light"/>
              </a:rPr>
              <a:t>Importance to the site’s, and the company’s, success.   </a:t>
            </a:r>
          </a:p>
          <a:p>
            <a:r>
              <a:rPr lang="en-US" sz="1200" b="1" dirty="0">
                <a:solidFill>
                  <a:srgbClr val="000000"/>
                </a:solidFill>
                <a:latin typeface="Helvetica Neue Light"/>
                <a:cs typeface="Helvetica Neue Light"/>
              </a:rPr>
              <a:t>Some areas to address are handling “abundance”, pagination/presentation, reaction to user errors like misspellings and/or problematic wording, etc., and recurring instances of “</a:t>
            </a:r>
            <a:r>
              <a:rPr lang="en-US" sz="1200" b="1" dirty="0" err="1">
                <a:solidFill>
                  <a:srgbClr val="000000"/>
                </a:solidFill>
                <a:latin typeface="Helvetica Neue Light"/>
                <a:cs typeface="Helvetica Neue Light"/>
              </a:rPr>
              <a:t>irellevant</a:t>
            </a:r>
            <a:r>
              <a:rPr lang="en-US" sz="1200" b="1" dirty="0">
                <a:solidFill>
                  <a:srgbClr val="000000"/>
                </a:solidFill>
                <a:latin typeface="Helvetica Neue Light"/>
                <a:cs typeface="Helvetica Neue Light"/>
              </a:rPr>
              <a:t>”/unhelpful  search yields.</a:t>
            </a:r>
          </a:p>
          <a:p>
            <a:endParaRPr lang="en-US" sz="1200" b="1" dirty="0" smtClean="0">
              <a:solidFill>
                <a:srgbClr val="000000"/>
              </a:solidFill>
              <a:latin typeface="Helvetica Neue Light"/>
              <a:cs typeface="Helvetica Neue Light"/>
            </a:endParaRPr>
          </a:p>
        </p:txBody>
      </p:sp>
      <p:sp>
        <p:nvSpPr>
          <p:cNvPr id="7" name="TextBox 6"/>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14</a:t>
            </a:fld>
            <a:endParaRPr lang="en-US" sz="1400" dirty="0">
              <a:latin typeface="Helvetica Neue Light"/>
              <a:cs typeface="Helvetica Neue Light"/>
            </a:endParaRPr>
          </a:p>
        </p:txBody>
      </p:sp>
      <p:pic>
        <p:nvPicPr>
          <p:cNvPr id="3" name="467366A-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23019" y="2336086"/>
            <a:ext cx="3035398" cy="2276549"/>
          </a:xfrm>
          <a:prstGeom prst="rect">
            <a:avLst/>
          </a:prstGeom>
          <a:ln w="76200" cmpd="sng">
            <a:solidFill>
              <a:schemeClr val="accent5">
                <a:lumMod val="75000"/>
              </a:schemeClr>
            </a:solidFill>
            <a:prstDash val="solid"/>
          </a:ln>
        </p:spPr>
      </p:pic>
    </p:spTree>
    <p:extLst>
      <p:ext uri="{BB962C8B-B14F-4D97-AF65-F5344CB8AC3E}">
        <p14:creationId xmlns:p14="http://schemas.microsoft.com/office/powerpoint/2010/main" val="1995401273"/>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685" y="218974"/>
            <a:ext cx="7772400" cy="262769"/>
          </a:xfrm>
        </p:spPr>
        <p:txBody>
          <a:bodyPr>
            <a:normAutofit/>
          </a:bodyPr>
          <a:lstStyle/>
          <a:p>
            <a:r>
              <a:rPr lang="en-US" sz="1000" dirty="0" smtClean="0">
                <a:solidFill>
                  <a:srgbClr val="000000"/>
                </a:solidFill>
              </a:rPr>
              <a:t>Report of Findings: MyGofer Delivery Bar – July 2012</a:t>
            </a:r>
            <a:endParaRPr lang="en-US" sz="1000" dirty="0">
              <a:solidFill>
                <a:srgbClr val="000000"/>
              </a:solidFill>
            </a:endParaRPr>
          </a:p>
        </p:txBody>
      </p:sp>
      <p:sp>
        <p:nvSpPr>
          <p:cNvPr id="4" name="TextBox 3"/>
          <p:cNvSpPr txBox="1"/>
          <p:nvPr/>
        </p:nvSpPr>
        <p:spPr>
          <a:xfrm>
            <a:off x="446232" y="648865"/>
            <a:ext cx="7238747" cy="2492990"/>
          </a:xfrm>
          <a:prstGeom prst="rect">
            <a:avLst/>
          </a:prstGeom>
          <a:noFill/>
          <a:ln>
            <a:noFill/>
          </a:ln>
        </p:spPr>
        <p:txBody>
          <a:bodyPr wrap="square" rtlCol="0">
            <a:spAutoFit/>
          </a:bodyPr>
          <a:lstStyle/>
          <a:p>
            <a:r>
              <a:rPr lang="en-US" sz="1200" b="1" dirty="0" smtClean="0">
                <a:solidFill>
                  <a:srgbClr val="FF6600"/>
                </a:solidFill>
                <a:latin typeface="Helvetica Neue Light"/>
                <a:cs typeface="Helvetica Neue Light"/>
              </a:rPr>
              <a:t>Topic: </a:t>
            </a:r>
            <a:r>
              <a:rPr lang="en-US" sz="1200" b="1" dirty="0" smtClean="0">
                <a:latin typeface="Helvetica Neue Light"/>
                <a:cs typeface="Helvetica Neue Light"/>
              </a:rPr>
              <a:t>Interaction with </a:t>
            </a:r>
            <a:r>
              <a:rPr lang="en-US" sz="1200" b="1" dirty="0" err="1" smtClean="0">
                <a:latin typeface="Helvetica Neue Light"/>
                <a:cs typeface="Helvetica Neue Light"/>
              </a:rPr>
              <a:t>Sears.com</a:t>
            </a:r>
            <a:r>
              <a:rPr lang="en-US" sz="1200" b="1" dirty="0" smtClean="0">
                <a:latin typeface="Helvetica Neue Light"/>
                <a:cs typeface="Helvetica Neue Light"/>
              </a:rPr>
              <a:t>:  Filtering Results</a:t>
            </a:r>
            <a:endParaRPr lang="en-US" sz="1200" b="1" dirty="0">
              <a:latin typeface="Helvetica Neue Light"/>
              <a:cs typeface="Helvetica Neue Light"/>
            </a:endParaRPr>
          </a:p>
          <a:p>
            <a:r>
              <a:rPr lang="en-US" sz="1200" b="1" dirty="0" smtClean="0">
                <a:solidFill>
                  <a:srgbClr val="FF6600"/>
                </a:solidFill>
                <a:latin typeface="Helvetica Neue Light"/>
                <a:cs typeface="Helvetica Neue Light"/>
              </a:rPr>
              <a:t>Severity: </a:t>
            </a:r>
          </a:p>
          <a:p>
            <a:endParaRPr lang="en-US" sz="1200" b="1" dirty="0" smtClean="0">
              <a:solidFill>
                <a:srgbClr val="FF6600"/>
              </a:solidFill>
              <a:latin typeface="Helvetica Neue Light"/>
              <a:cs typeface="Helvetica Neue Light"/>
            </a:endParaRPr>
          </a:p>
          <a:p>
            <a:r>
              <a:rPr lang="en-US" sz="1200" b="1" dirty="0" smtClean="0">
                <a:solidFill>
                  <a:srgbClr val="FF6600"/>
                </a:solidFill>
                <a:latin typeface="Helvetica Neue Light"/>
                <a:cs typeface="Helvetica Neue Light"/>
              </a:rPr>
              <a:t>Issue:  Filtering was not always intuitive to users, and did not behave in the manner they expected it to.</a:t>
            </a:r>
          </a:p>
          <a:p>
            <a:endParaRPr lang="en-US" sz="1200" b="1" dirty="0">
              <a:solidFill>
                <a:srgbClr val="FF6600"/>
              </a:solidFill>
              <a:latin typeface="Helvetica Neue Light"/>
              <a:cs typeface="Helvetica Neue Light"/>
            </a:endParaRPr>
          </a:p>
          <a:p>
            <a:endParaRPr lang="en-US" sz="1200" dirty="0" smtClean="0">
              <a:latin typeface="Helvetica Neue Light"/>
              <a:cs typeface="Helvetica Neue Light"/>
            </a:endParaRPr>
          </a:p>
          <a:p>
            <a:r>
              <a:rPr lang="en-US" sz="1200" b="1" dirty="0" smtClean="0">
                <a:solidFill>
                  <a:srgbClr val="FF6600"/>
                </a:solidFill>
                <a:latin typeface="Helvetica Neue Light"/>
                <a:cs typeface="Helvetica Neue Light"/>
              </a:rPr>
              <a:t>Observations: </a:t>
            </a:r>
            <a:r>
              <a:rPr lang="en-US" sz="1200" b="1" dirty="0" smtClean="0">
                <a:solidFill>
                  <a:srgbClr val="000000"/>
                </a:solidFill>
                <a:latin typeface="Helvetica Neue Light"/>
                <a:cs typeface="Helvetica Neue Light"/>
              </a:rPr>
              <a:t> </a:t>
            </a:r>
          </a:p>
          <a:p>
            <a:endParaRPr lang="en-US" sz="1200" dirty="0" smtClean="0">
              <a:latin typeface="Helvetica Neue Light"/>
              <a:cs typeface="Helvetica Neue Light"/>
            </a:endParaRPr>
          </a:p>
          <a:p>
            <a:r>
              <a:rPr lang="en-US" sz="1200" dirty="0" smtClean="0">
                <a:latin typeface="Helvetica Neue Light"/>
                <a:cs typeface="Helvetica Neue Light"/>
              </a:rPr>
              <a:t>The main observation to take away here is that users expected filters to be specific to the product at which they were looking. (For example, the woman below wants to be able to sort by “size of rug” – another man wanted to sort by “length of lawn mower blade,” etc.)</a:t>
            </a:r>
          </a:p>
          <a:p>
            <a:endParaRPr lang="en-US" sz="1200" b="1" dirty="0">
              <a:solidFill>
                <a:srgbClr val="000000"/>
              </a:solidFill>
              <a:latin typeface="Helvetica Neue Light"/>
              <a:cs typeface="Helvetica Neue Light"/>
            </a:endParaRPr>
          </a:p>
          <a:p>
            <a:endParaRPr lang="en-US" sz="1200" b="1" dirty="0" smtClean="0">
              <a:solidFill>
                <a:srgbClr val="000000"/>
              </a:solidFill>
              <a:latin typeface="Helvetica Neue Light"/>
              <a:cs typeface="Helvetica Neue Light"/>
            </a:endParaRPr>
          </a:p>
        </p:txBody>
      </p:sp>
      <p:sp>
        <p:nvSpPr>
          <p:cNvPr id="7" name="TextBox 6"/>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15</a:t>
            </a:fld>
            <a:endParaRPr lang="en-US" sz="1400" dirty="0">
              <a:latin typeface="Helvetica Neue Light"/>
              <a:cs typeface="Helvetica Neue Light"/>
            </a:endParaRPr>
          </a:p>
        </p:txBody>
      </p:sp>
      <p:pic>
        <p:nvPicPr>
          <p:cNvPr id="3" name="467366A-2(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98646" y="3027840"/>
            <a:ext cx="3631337" cy="2723503"/>
          </a:xfrm>
          <a:prstGeom prst="rect">
            <a:avLst/>
          </a:prstGeom>
          <a:ln w="76200" cmpd="sng">
            <a:solidFill>
              <a:srgbClr val="31859C"/>
            </a:solidFill>
            <a:prstDash val="solid"/>
          </a:ln>
        </p:spPr>
      </p:pic>
      <p:sp>
        <p:nvSpPr>
          <p:cNvPr id="8" name="TextBox 7"/>
          <p:cNvSpPr txBox="1"/>
          <p:nvPr/>
        </p:nvSpPr>
        <p:spPr>
          <a:xfrm>
            <a:off x="5064228" y="3720363"/>
            <a:ext cx="2290607" cy="369332"/>
          </a:xfrm>
          <a:prstGeom prst="rect">
            <a:avLst/>
          </a:prstGeom>
          <a:solidFill>
            <a:srgbClr val="800000"/>
          </a:solidFill>
          <a:ln>
            <a:noFill/>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FFFFFF"/>
                </a:solidFill>
              </a:rPr>
              <a:t>&lt;</a:t>
            </a:r>
            <a:r>
              <a:rPr lang="en-US" dirty="0" smtClean="0">
                <a:solidFill>
                  <a:srgbClr val="FFFFFF"/>
                </a:solidFill>
              </a:rPr>
              <a:t>USER CAM&gt;</a:t>
            </a:r>
            <a:endParaRPr lang="en-US" dirty="0">
              <a:solidFill>
                <a:srgbClr val="FFFFFF"/>
              </a:solidFill>
            </a:endParaRPr>
          </a:p>
        </p:txBody>
      </p:sp>
      <p:sp>
        <p:nvSpPr>
          <p:cNvPr id="5" name="TextBox 4"/>
          <p:cNvSpPr txBox="1"/>
          <p:nvPr/>
        </p:nvSpPr>
        <p:spPr>
          <a:xfrm>
            <a:off x="291685" y="2535402"/>
            <a:ext cx="4418472" cy="3970317"/>
          </a:xfrm>
          <a:prstGeom prst="rect">
            <a:avLst/>
          </a:prstGeom>
          <a:noFill/>
        </p:spPr>
        <p:txBody>
          <a:bodyPr wrap="square" rtlCol="0">
            <a:spAutoFit/>
          </a:bodyPr>
          <a:lstStyle/>
          <a:p>
            <a:endParaRPr lang="en-US" dirty="0">
              <a:latin typeface="Helvetica Neue Light"/>
              <a:cs typeface="Helvetica Neue Light"/>
            </a:endParaRPr>
          </a:p>
          <a:p>
            <a:r>
              <a:rPr lang="en-US" sz="1200" dirty="0">
                <a:latin typeface="Helvetica Neue Light"/>
                <a:cs typeface="Helvetica Neue Light"/>
              </a:rPr>
              <a:t>After coming to terms with the functions the Sort did provide</a:t>
            </a:r>
            <a:r>
              <a:rPr lang="en-US" sz="1200" dirty="0" smtClean="0">
                <a:latin typeface="Helvetica Neue Light"/>
                <a:cs typeface="Helvetica Neue Light"/>
              </a:rPr>
              <a:t>, they were neither overly enthused by what was available, nor did they find them useful upon attempting to execute a filter.</a:t>
            </a:r>
          </a:p>
          <a:p>
            <a:r>
              <a:rPr lang="en-US" sz="1200" dirty="0">
                <a:latin typeface="Helvetica Neue Light"/>
                <a:cs typeface="Helvetica Neue Light"/>
              </a:rPr>
              <a:t>	</a:t>
            </a:r>
            <a:r>
              <a:rPr lang="en-US" sz="1200" dirty="0" smtClean="0">
                <a:latin typeface="Helvetica Neue Light"/>
                <a:cs typeface="Helvetica Neue Light"/>
              </a:rPr>
              <a:t>Often, sorts returned odd/unexpected  search sets</a:t>
            </a:r>
          </a:p>
          <a:p>
            <a:r>
              <a:rPr lang="en-US" sz="1200" dirty="0">
                <a:latin typeface="Helvetica Neue Light"/>
                <a:cs typeface="Helvetica Neue Light"/>
              </a:rPr>
              <a:t>	</a:t>
            </a:r>
            <a:r>
              <a:rPr lang="en-US" sz="1200" dirty="0" smtClean="0">
                <a:latin typeface="Helvetica Neue Light"/>
                <a:cs typeface="Helvetica Neue Light"/>
              </a:rPr>
              <a:t>which forced users to have to navigate backward in their 	browser and start over</a:t>
            </a:r>
          </a:p>
          <a:p>
            <a:r>
              <a:rPr lang="en-US" sz="1200" dirty="0">
                <a:latin typeface="Helvetica Neue Light"/>
                <a:cs typeface="Helvetica Neue Light"/>
              </a:rPr>
              <a:t>	</a:t>
            </a:r>
            <a:r>
              <a:rPr lang="en-US" sz="1200" dirty="0" smtClean="0">
                <a:latin typeface="Helvetica Neue Light"/>
                <a:cs typeface="Helvetica Neue Light"/>
              </a:rPr>
              <a:t>Overall, price low to high was the most popular sort.  </a:t>
            </a:r>
          </a:p>
          <a:p>
            <a:r>
              <a:rPr lang="en-US" sz="1200" dirty="0">
                <a:latin typeface="Helvetica Neue Light"/>
                <a:cs typeface="Helvetica Neue Light"/>
              </a:rPr>
              <a:t>	</a:t>
            </a:r>
            <a:r>
              <a:rPr lang="en-US" sz="1200" dirty="0" smtClean="0">
                <a:latin typeface="Helvetica Neue Light"/>
                <a:cs typeface="Helvetica Neue Light"/>
              </a:rPr>
              <a:t>Few users engaged with the rest of the filter list, or 	seemed to find them useful.</a:t>
            </a:r>
            <a:endParaRPr lang="en-US" sz="1200" b="1" dirty="0">
              <a:solidFill>
                <a:srgbClr val="FF6600"/>
              </a:solidFill>
              <a:latin typeface="Helvetica Neue Light"/>
              <a:cs typeface="Helvetica Neue Light"/>
            </a:endParaRPr>
          </a:p>
          <a:p>
            <a:endParaRPr lang="en-US" sz="1200" b="1" dirty="0">
              <a:solidFill>
                <a:srgbClr val="FF6600"/>
              </a:solidFill>
              <a:latin typeface="Helvetica Neue Light"/>
              <a:cs typeface="Helvetica Neue Light"/>
            </a:endParaRPr>
          </a:p>
          <a:p>
            <a:r>
              <a:rPr lang="en-US" sz="1200" b="1" dirty="0">
                <a:solidFill>
                  <a:srgbClr val="FF6600"/>
                </a:solidFill>
                <a:latin typeface="Helvetica Neue Light"/>
                <a:cs typeface="Helvetica Neue Light"/>
              </a:rPr>
              <a:t>Implications: </a:t>
            </a:r>
            <a:r>
              <a:rPr lang="en-US" sz="1200" b="1" dirty="0">
                <a:solidFill>
                  <a:srgbClr val="000000"/>
                </a:solidFill>
                <a:latin typeface="Helvetica Neue Light"/>
                <a:cs typeface="Helvetica Neue Light"/>
              </a:rPr>
              <a:t> </a:t>
            </a:r>
            <a:r>
              <a:rPr lang="en-US" sz="1200" b="1" dirty="0" smtClean="0">
                <a:solidFill>
                  <a:srgbClr val="000000"/>
                </a:solidFill>
                <a:latin typeface="Helvetica Neue Light"/>
                <a:cs typeface="Helvetica Neue Light"/>
              </a:rPr>
              <a:t>Because sears is a portal to such a hugely diverse world of products, it is understandable that users might expect a more sophisticated filtering system.</a:t>
            </a:r>
          </a:p>
          <a:p>
            <a:endParaRPr lang="en-US" sz="1200" b="1" dirty="0">
              <a:solidFill>
                <a:srgbClr val="000000"/>
              </a:solidFill>
              <a:latin typeface="Helvetica Neue Light"/>
              <a:cs typeface="Helvetica Neue Light"/>
            </a:endParaRPr>
          </a:p>
          <a:p>
            <a:r>
              <a:rPr lang="en-US" sz="1200" b="1" dirty="0" smtClean="0">
                <a:solidFill>
                  <a:srgbClr val="000000"/>
                </a:solidFill>
                <a:latin typeface="Helvetica Neue Light"/>
                <a:cs typeface="Helvetica Neue Light"/>
              </a:rPr>
              <a:t>Namely, the ability to tailor sort by product keyword was the expectation that was not being met.   As many if not most competitive mobile sites offer this feature,  </a:t>
            </a:r>
            <a:r>
              <a:rPr lang="en-US" sz="1200" b="1" dirty="0" err="1" smtClean="0">
                <a:solidFill>
                  <a:srgbClr val="000000"/>
                </a:solidFill>
                <a:latin typeface="Helvetica Neue Light"/>
                <a:cs typeface="Helvetica Neue Light"/>
              </a:rPr>
              <a:t>Sears.com</a:t>
            </a:r>
            <a:r>
              <a:rPr lang="en-US" sz="1200" b="1" dirty="0" smtClean="0">
                <a:solidFill>
                  <a:srgbClr val="000000"/>
                </a:solidFill>
                <a:latin typeface="Helvetica Neue Light"/>
                <a:cs typeface="Helvetica Neue Light"/>
              </a:rPr>
              <a:t> may risk falling behind due to a perceived lack of “sophistication”.</a:t>
            </a:r>
            <a:endParaRPr lang="en-US" sz="1200" b="1" dirty="0">
              <a:solidFill>
                <a:srgbClr val="000000"/>
              </a:solidFill>
              <a:latin typeface="Helvetica Neue Light"/>
              <a:cs typeface="Helvetica Neue Light"/>
            </a:endParaRPr>
          </a:p>
          <a:p>
            <a:endParaRPr lang="en-US" dirty="0"/>
          </a:p>
        </p:txBody>
      </p:sp>
    </p:spTree>
    <p:extLst>
      <p:ext uri="{BB962C8B-B14F-4D97-AF65-F5344CB8AC3E}">
        <p14:creationId xmlns:p14="http://schemas.microsoft.com/office/powerpoint/2010/main" val="95019139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685" y="218974"/>
            <a:ext cx="7772400" cy="262769"/>
          </a:xfrm>
        </p:spPr>
        <p:txBody>
          <a:bodyPr>
            <a:normAutofit/>
          </a:bodyPr>
          <a:lstStyle/>
          <a:p>
            <a:r>
              <a:rPr lang="en-US" sz="1000" dirty="0" smtClean="0">
                <a:solidFill>
                  <a:srgbClr val="000000"/>
                </a:solidFill>
              </a:rPr>
              <a:t>Report of Findings: MyGofer Delivery Bar – July 2012</a:t>
            </a:r>
            <a:endParaRPr lang="en-US" sz="1000" dirty="0">
              <a:solidFill>
                <a:srgbClr val="000000"/>
              </a:solidFill>
            </a:endParaRPr>
          </a:p>
        </p:txBody>
      </p:sp>
      <p:sp>
        <p:nvSpPr>
          <p:cNvPr id="4" name="TextBox 3"/>
          <p:cNvSpPr txBox="1"/>
          <p:nvPr/>
        </p:nvSpPr>
        <p:spPr>
          <a:xfrm>
            <a:off x="446232" y="648865"/>
            <a:ext cx="7238747" cy="4154983"/>
          </a:xfrm>
          <a:prstGeom prst="rect">
            <a:avLst/>
          </a:prstGeom>
          <a:noFill/>
          <a:ln>
            <a:noFill/>
          </a:ln>
        </p:spPr>
        <p:txBody>
          <a:bodyPr wrap="square" rtlCol="0">
            <a:spAutoFit/>
          </a:bodyPr>
          <a:lstStyle/>
          <a:p>
            <a:r>
              <a:rPr lang="en-US" sz="1200" b="1" dirty="0" smtClean="0">
                <a:solidFill>
                  <a:srgbClr val="FF6600"/>
                </a:solidFill>
                <a:latin typeface="Helvetica Neue Light"/>
                <a:cs typeface="Helvetica Neue Light"/>
              </a:rPr>
              <a:t>Topic: </a:t>
            </a:r>
            <a:r>
              <a:rPr lang="en-US" sz="1200" b="1" dirty="0" smtClean="0">
                <a:latin typeface="Helvetica Neue Light"/>
                <a:cs typeface="Helvetica Neue Light"/>
              </a:rPr>
              <a:t>Interaction with </a:t>
            </a:r>
            <a:r>
              <a:rPr lang="en-US" sz="1200" b="1" dirty="0" err="1" smtClean="0">
                <a:latin typeface="Helvetica Neue Light"/>
                <a:cs typeface="Helvetica Neue Light"/>
              </a:rPr>
              <a:t>Sears.com</a:t>
            </a:r>
            <a:r>
              <a:rPr lang="en-US" sz="1200" b="1" dirty="0" smtClean="0">
                <a:latin typeface="Helvetica Neue Light"/>
                <a:cs typeface="Helvetica Neue Light"/>
              </a:rPr>
              <a:t>:  Ability to locate desired item</a:t>
            </a:r>
            <a:endParaRPr lang="en-US" sz="1200" b="1" dirty="0">
              <a:latin typeface="Helvetica Neue Light"/>
              <a:cs typeface="Helvetica Neue Light"/>
            </a:endParaRPr>
          </a:p>
          <a:p>
            <a:r>
              <a:rPr lang="en-US" sz="1200" b="1" dirty="0" smtClean="0">
                <a:solidFill>
                  <a:srgbClr val="FF6600"/>
                </a:solidFill>
                <a:latin typeface="Helvetica Neue Light"/>
                <a:cs typeface="Helvetica Neue Light"/>
              </a:rPr>
              <a:t>Severity: </a:t>
            </a:r>
          </a:p>
          <a:p>
            <a:endParaRPr lang="en-US" sz="1200" b="1" dirty="0" smtClean="0">
              <a:solidFill>
                <a:srgbClr val="FF6600"/>
              </a:solidFill>
              <a:latin typeface="Helvetica Neue Light"/>
              <a:cs typeface="Helvetica Neue Light"/>
            </a:endParaRPr>
          </a:p>
          <a:p>
            <a:r>
              <a:rPr lang="en-US" sz="1200" b="1" dirty="0" smtClean="0">
                <a:solidFill>
                  <a:srgbClr val="FF6600"/>
                </a:solidFill>
                <a:latin typeface="Helvetica Neue Light"/>
                <a:cs typeface="Helvetica Neue Light"/>
              </a:rPr>
              <a:t>Issue:  All but one of eight users were able to successfully locate an item they wanted to purchase using the </a:t>
            </a:r>
            <a:r>
              <a:rPr lang="en-US" sz="1200" b="1" dirty="0" err="1" smtClean="0">
                <a:solidFill>
                  <a:srgbClr val="FF6600"/>
                </a:solidFill>
                <a:latin typeface="Helvetica Neue Light"/>
                <a:cs typeface="Helvetica Neue Light"/>
              </a:rPr>
              <a:t>sears.com</a:t>
            </a:r>
            <a:r>
              <a:rPr lang="en-US" sz="1200" b="1" dirty="0" smtClean="0">
                <a:solidFill>
                  <a:srgbClr val="FF6600"/>
                </a:solidFill>
                <a:latin typeface="Helvetica Neue Light"/>
                <a:cs typeface="Helvetica Neue Light"/>
              </a:rPr>
              <a:t> mobile site.</a:t>
            </a:r>
          </a:p>
          <a:p>
            <a:endParaRPr lang="en-US" sz="1200" b="1" dirty="0">
              <a:solidFill>
                <a:srgbClr val="FF6600"/>
              </a:solidFill>
              <a:latin typeface="Helvetica Neue Light"/>
              <a:cs typeface="Helvetica Neue Light"/>
            </a:endParaRPr>
          </a:p>
          <a:p>
            <a:endParaRPr lang="en-US" sz="1200" dirty="0" smtClean="0">
              <a:latin typeface="Helvetica Neue Light"/>
              <a:cs typeface="Helvetica Neue Light"/>
            </a:endParaRPr>
          </a:p>
          <a:p>
            <a:r>
              <a:rPr lang="en-US" sz="1200" b="1" dirty="0" smtClean="0">
                <a:solidFill>
                  <a:srgbClr val="FF6600"/>
                </a:solidFill>
                <a:latin typeface="Helvetica Neue Light"/>
                <a:cs typeface="Helvetica Neue Light"/>
              </a:rPr>
              <a:t>Observations: </a:t>
            </a:r>
            <a:r>
              <a:rPr lang="en-US" sz="1200" b="1" dirty="0" smtClean="0">
                <a:solidFill>
                  <a:srgbClr val="000000"/>
                </a:solidFill>
                <a:latin typeface="Helvetica Neue Light"/>
                <a:cs typeface="Helvetica Neue Light"/>
              </a:rPr>
              <a:t>  Of the 7 users who were successful, 5 were able to find a satisfactory item for purchase in 60 seconds or less.  The remaining two users took anywhere between 2 and 5 minutes.</a:t>
            </a:r>
          </a:p>
          <a:p>
            <a:endParaRPr lang="en-US" sz="1200" b="1" dirty="0">
              <a:solidFill>
                <a:srgbClr val="000000"/>
              </a:solidFill>
              <a:latin typeface="Helvetica Neue Light"/>
              <a:cs typeface="Helvetica Neue Light"/>
            </a:endParaRPr>
          </a:p>
          <a:p>
            <a:r>
              <a:rPr lang="en-US" sz="1200" b="1" dirty="0" smtClean="0">
                <a:solidFill>
                  <a:srgbClr val="000000"/>
                </a:solidFill>
                <a:latin typeface="Helvetica Neue Light"/>
                <a:cs typeface="Helvetica Neue Light"/>
              </a:rPr>
              <a:t>Users said that finding their desired item was easy to do and that the process was simple, quick, </a:t>
            </a:r>
            <a:r>
              <a:rPr lang="en-US" sz="1200" b="1" dirty="0" err="1" smtClean="0">
                <a:solidFill>
                  <a:srgbClr val="000000"/>
                </a:solidFill>
                <a:latin typeface="Helvetica Neue Light"/>
                <a:cs typeface="Helvetica Neue Light"/>
              </a:rPr>
              <a:t>ifficient</a:t>
            </a:r>
            <a:r>
              <a:rPr lang="en-US" sz="1200" b="1" dirty="0" smtClean="0">
                <a:solidFill>
                  <a:srgbClr val="000000"/>
                </a:solidFill>
                <a:latin typeface="Helvetica Neue Light"/>
                <a:cs typeface="Helvetica Neue Light"/>
              </a:rPr>
              <a:t>, and intuitive.</a:t>
            </a:r>
          </a:p>
          <a:p>
            <a:endParaRPr lang="en-US" sz="1200" b="1" dirty="0">
              <a:solidFill>
                <a:srgbClr val="000000"/>
              </a:solidFill>
              <a:latin typeface="Helvetica Neue Light"/>
              <a:cs typeface="Helvetica Neue Light"/>
            </a:endParaRPr>
          </a:p>
          <a:p>
            <a:endParaRPr lang="en-US" sz="1200" b="1" dirty="0" smtClean="0">
              <a:solidFill>
                <a:srgbClr val="000000"/>
              </a:solidFill>
              <a:latin typeface="Helvetica Neue Light"/>
              <a:cs typeface="Helvetica Neue Light"/>
            </a:endParaRPr>
          </a:p>
          <a:p>
            <a:endParaRPr lang="en-US" sz="1200" dirty="0" smtClean="0">
              <a:latin typeface="Helvetica Neue Light"/>
              <a:cs typeface="Helvetica Neue Light"/>
            </a:endParaRPr>
          </a:p>
          <a:p>
            <a:endParaRPr lang="en-US" sz="1200" dirty="0">
              <a:latin typeface="Helvetica Neue Light"/>
              <a:cs typeface="Helvetica Neue Light"/>
            </a:endParaRPr>
          </a:p>
          <a:p>
            <a:endParaRPr lang="en-US" sz="1200" dirty="0" smtClean="0">
              <a:latin typeface="Helvetica Neue Light"/>
              <a:cs typeface="Helvetica Neue Light"/>
            </a:endParaRPr>
          </a:p>
          <a:p>
            <a:endParaRPr lang="en-US" sz="1200" dirty="0" smtClean="0">
              <a:latin typeface="Helvetica Neue Light"/>
              <a:cs typeface="Helvetica Neue Light"/>
            </a:endParaRPr>
          </a:p>
          <a:p>
            <a:r>
              <a:rPr lang="en-US" sz="1200" b="1" dirty="0" smtClean="0">
                <a:solidFill>
                  <a:srgbClr val="FF6600"/>
                </a:solidFill>
                <a:latin typeface="Helvetica Neue Light"/>
                <a:cs typeface="Helvetica Neue Light"/>
              </a:rPr>
              <a:t>Implications: </a:t>
            </a:r>
            <a:r>
              <a:rPr lang="en-US" sz="1200" b="1" dirty="0" smtClean="0">
                <a:solidFill>
                  <a:srgbClr val="000000"/>
                </a:solidFill>
                <a:latin typeface="Helvetica Neue Light"/>
                <a:cs typeface="Helvetica Neue Light"/>
              </a:rPr>
              <a:t> </a:t>
            </a:r>
          </a:p>
          <a:p>
            <a:endParaRPr lang="en-US" sz="1200" b="1" dirty="0">
              <a:solidFill>
                <a:srgbClr val="000000"/>
              </a:solidFill>
              <a:latin typeface="Helvetica Neue Light"/>
              <a:cs typeface="Helvetica Neue Light"/>
            </a:endParaRPr>
          </a:p>
          <a:p>
            <a:endParaRPr lang="en-US" sz="1200" b="1" dirty="0" smtClean="0">
              <a:solidFill>
                <a:srgbClr val="000000"/>
              </a:solidFill>
              <a:latin typeface="Helvetica Neue Light"/>
              <a:cs typeface="Helvetica Neue Light"/>
            </a:endParaRPr>
          </a:p>
          <a:p>
            <a:endParaRPr lang="en-US" sz="1200" b="1" dirty="0" smtClean="0">
              <a:solidFill>
                <a:srgbClr val="000000"/>
              </a:solidFill>
              <a:latin typeface="Helvetica Neue Light"/>
              <a:cs typeface="Helvetica Neue Light"/>
            </a:endParaRPr>
          </a:p>
        </p:txBody>
      </p:sp>
      <p:sp>
        <p:nvSpPr>
          <p:cNvPr id="7" name="TextBox 6"/>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16</a:t>
            </a:fld>
            <a:endParaRPr lang="en-US" sz="1400" dirty="0">
              <a:latin typeface="Helvetica Neue Light"/>
              <a:cs typeface="Helvetica Neue Light"/>
            </a:endParaRPr>
          </a:p>
        </p:txBody>
      </p:sp>
      <p:pic>
        <p:nvPicPr>
          <p:cNvPr id="3" name="467366D-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47788" y="3511187"/>
            <a:ext cx="3887845" cy="2915883"/>
          </a:xfrm>
          <a:prstGeom prst="rect">
            <a:avLst/>
          </a:prstGeom>
          <a:ln w="76200" cmpd="sng">
            <a:solidFill>
              <a:srgbClr val="31859C"/>
            </a:solidFill>
          </a:ln>
        </p:spPr>
      </p:pic>
      <p:sp>
        <p:nvSpPr>
          <p:cNvPr id="9" name="TextBox 8"/>
          <p:cNvSpPr txBox="1"/>
          <p:nvPr/>
        </p:nvSpPr>
        <p:spPr>
          <a:xfrm>
            <a:off x="5047788" y="4956447"/>
            <a:ext cx="2290607" cy="369332"/>
          </a:xfrm>
          <a:prstGeom prst="rect">
            <a:avLst/>
          </a:prstGeom>
          <a:solidFill>
            <a:srgbClr val="800000"/>
          </a:solidFill>
          <a:ln>
            <a:noFill/>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FFFFFF"/>
                </a:solidFill>
              </a:rPr>
              <a:t>&lt;</a:t>
            </a:r>
            <a:r>
              <a:rPr lang="en-US" dirty="0" smtClean="0">
                <a:solidFill>
                  <a:srgbClr val="FFFFFF"/>
                </a:solidFill>
              </a:rPr>
              <a:t>USER CAM&gt;</a:t>
            </a:r>
            <a:endParaRPr lang="en-US" dirty="0">
              <a:solidFill>
                <a:srgbClr val="FFFFFF"/>
              </a:solidFill>
            </a:endParaRPr>
          </a:p>
        </p:txBody>
      </p:sp>
    </p:spTree>
    <p:extLst>
      <p:ext uri="{BB962C8B-B14F-4D97-AF65-F5344CB8AC3E}">
        <p14:creationId xmlns:p14="http://schemas.microsoft.com/office/powerpoint/2010/main" val="64502023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685" y="218974"/>
            <a:ext cx="7772400" cy="262769"/>
          </a:xfrm>
        </p:spPr>
        <p:txBody>
          <a:bodyPr>
            <a:normAutofit/>
          </a:bodyPr>
          <a:lstStyle/>
          <a:p>
            <a:r>
              <a:rPr lang="en-US" sz="1000" dirty="0" smtClean="0">
                <a:solidFill>
                  <a:srgbClr val="000000"/>
                </a:solidFill>
              </a:rPr>
              <a:t>Report of Findings: MyGofer Delivery Bar – July 2012</a:t>
            </a:r>
            <a:endParaRPr lang="en-US" sz="1000" dirty="0">
              <a:solidFill>
                <a:srgbClr val="000000"/>
              </a:solidFill>
            </a:endParaRPr>
          </a:p>
        </p:txBody>
      </p:sp>
      <p:sp>
        <p:nvSpPr>
          <p:cNvPr id="4" name="TextBox 3"/>
          <p:cNvSpPr txBox="1"/>
          <p:nvPr/>
        </p:nvSpPr>
        <p:spPr>
          <a:xfrm>
            <a:off x="446232" y="648865"/>
            <a:ext cx="7238747" cy="5262978"/>
          </a:xfrm>
          <a:prstGeom prst="rect">
            <a:avLst/>
          </a:prstGeom>
          <a:noFill/>
          <a:ln>
            <a:noFill/>
          </a:ln>
        </p:spPr>
        <p:txBody>
          <a:bodyPr wrap="square" rtlCol="0">
            <a:spAutoFit/>
          </a:bodyPr>
          <a:lstStyle/>
          <a:p>
            <a:r>
              <a:rPr lang="en-US" sz="1200" b="1" dirty="0" smtClean="0">
                <a:solidFill>
                  <a:srgbClr val="FF6600"/>
                </a:solidFill>
                <a:latin typeface="Helvetica Neue Light"/>
                <a:cs typeface="Helvetica Neue Light"/>
              </a:rPr>
              <a:t>Topic: </a:t>
            </a:r>
            <a:r>
              <a:rPr lang="en-US" sz="1200" b="1" dirty="0" smtClean="0">
                <a:latin typeface="Helvetica Neue Light"/>
                <a:cs typeface="Helvetica Neue Light"/>
              </a:rPr>
              <a:t>Interaction with </a:t>
            </a:r>
            <a:r>
              <a:rPr lang="en-US" sz="1200" b="1" dirty="0" err="1" smtClean="0">
                <a:latin typeface="Helvetica Neue Light"/>
                <a:cs typeface="Helvetica Neue Light"/>
              </a:rPr>
              <a:t>Sears.com</a:t>
            </a:r>
            <a:r>
              <a:rPr lang="en-US" sz="1200" b="1" dirty="0" smtClean="0">
                <a:latin typeface="Helvetica Neue Light"/>
                <a:cs typeface="Helvetica Neue Light"/>
              </a:rPr>
              <a:t>:  Time Spent</a:t>
            </a:r>
            <a:endParaRPr lang="en-US" sz="1200" b="1" dirty="0">
              <a:latin typeface="Helvetica Neue Light"/>
              <a:cs typeface="Helvetica Neue Light"/>
            </a:endParaRPr>
          </a:p>
          <a:p>
            <a:r>
              <a:rPr lang="en-US" sz="1200" b="1" dirty="0" smtClean="0">
                <a:solidFill>
                  <a:srgbClr val="FF6600"/>
                </a:solidFill>
                <a:latin typeface="Helvetica Neue Light"/>
                <a:cs typeface="Helvetica Neue Light"/>
              </a:rPr>
              <a:t>Severity: </a:t>
            </a:r>
          </a:p>
          <a:p>
            <a:endParaRPr lang="en-US" sz="1200" b="1" dirty="0" smtClean="0">
              <a:solidFill>
                <a:srgbClr val="FF6600"/>
              </a:solidFill>
              <a:latin typeface="Helvetica Neue Light"/>
              <a:cs typeface="Helvetica Neue Light"/>
            </a:endParaRPr>
          </a:p>
          <a:p>
            <a:r>
              <a:rPr lang="en-US" sz="1200" b="1" dirty="0" smtClean="0">
                <a:solidFill>
                  <a:srgbClr val="FF6600"/>
                </a:solidFill>
                <a:latin typeface="Helvetica Neue Light"/>
                <a:cs typeface="Helvetica Neue Light"/>
              </a:rPr>
              <a:t>Issue:</a:t>
            </a:r>
            <a:endParaRPr lang="en-US" sz="1200" dirty="0" smtClean="0">
              <a:latin typeface="Helvetica Neue Light"/>
              <a:cs typeface="Helvetica Neue Light"/>
            </a:endParaRPr>
          </a:p>
          <a:p>
            <a:r>
              <a:rPr lang="en-US" sz="1200" b="1" dirty="0" smtClean="0">
                <a:solidFill>
                  <a:srgbClr val="FF6600"/>
                </a:solidFill>
                <a:latin typeface="Helvetica Neue Light"/>
                <a:cs typeface="Helvetica Neue Light"/>
              </a:rPr>
              <a:t>Observations: </a:t>
            </a:r>
            <a:r>
              <a:rPr lang="en-US" sz="1200" b="1" dirty="0" smtClean="0">
                <a:solidFill>
                  <a:srgbClr val="000000"/>
                </a:solidFill>
                <a:latin typeface="Helvetica Neue Light"/>
                <a:cs typeface="Helvetica Neue Light"/>
              </a:rPr>
              <a:t> </a:t>
            </a:r>
          </a:p>
          <a:p>
            <a:endParaRPr lang="en-US" sz="1200" b="1" dirty="0">
              <a:solidFill>
                <a:srgbClr val="000000"/>
              </a:solidFill>
              <a:latin typeface="Helvetica Neue Light"/>
              <a:cs typeface="Helvetica Neue Light"/>
            </a:endParaRPr>
          </a:p>
          <a:p>
            <a:r>
              <a:rPr lang="en-US" sz="1200" b="1" dirty="0" smtClean="0">
                <a:solidFill>
                  <a:srgbClr val="000000"/>
                </a:solidFill>
                <a:latin typeface="Helvetica Neue Light"/>
                <a:cs typeface="Helvetica Neue Light"/>
              </a:rPr>
              <a:t>Overall, most users (6/8) were able to locate a product they wanted to purchase easily and in under 60 seconds using the mobile site.</a:t>
            </a:r>
          </a:p>
          <a:p>
            <a:endParaRPr lang="en-US" sz="1200" b="1" dirty="0" smtClean="0">
              <a:solidFill>
                <a:srgbClr val="000000"/>
              </a:solidFill>
              <a:latin typeface="Helvetica Neue Light"/>
              <a:cs typeface="Helvetica Neue Light"/>
            </a:endParaRPr>
          </a:p>
          <a:p>
            <a:r>
              <a:rPr lang="en-US" sz="1200" dirty="0" smtClean="0">
                <a:latin typeface="Helvetica Neue Light"/>
                <a:cs typeface="Helvetica Neue Light"/>
              </a:rPr>
              <a:t>Searching vs. browsing</a:t>
            </a:r>
          </a:p>
          <a:p>
            <a:r>
              <a:rPr lang="en-US" sz="1200" dirty="0">
                <a:latin typeface="Helvetica Neue Light"/>
                <a:cs typeface="Helvetica Neue Light"/>
              </a:rPr>
              <a:t>	</a:t>
            </a:r>
            <a:r>
              <a:rPr lang="en-US" sz="1200" dirty="0" err="1" smtClean="0">
                <a:latin typeface="Helvetica Neue Light"/>
                <a:cs typeface="Helvetica Neue Light"/>
              </a:rPr>
              <a:t>Initiallly</a:t>
            </a:r>
            <a:r>
              <a:rPr lang="en-US" sz="1200" dirty="0" smtClean="0">
                <a:latin typeface="Helvetica Neue Light"/>
                <a:cs typeface="Helvetica Neue Light"/>
              </a:rPr>
              <a:t>,  users tended to Prefer to Browse categories when asked to find a product (6 out of 8)</a:t>
            </a:r>
          </a:p>
          <a:p>
            <a:r>
              <a:rPr lang="en-US" sz="1200" dirty="0">
                <a:latin typeface="Helvetica Neue Light"/>
                <a:cs typeface="Helvetica Neue Light"/>
              </a:rPr>
              <a:t>	</a:t>
            </a:r>
            <a:r>
              <a:rPr lang="en-US" sz="1200" dirty="0" smtClean="0">
                <a:latin typeface="Helvetica Neue Light"/>
                <a:cs typeface="Helvetica Neue Light"/>
              </a:rPr>
              <a:t>	However, several users did eventually utilize the search function at a later point in their </a:t>
            </a:r>
          </a:p>
          <a:p>
            <a:r>
              <a:rPr lang="en-US" sz="1200" dirty="0">
                <a:latin typeface="Helvetica Neue Light"/>
                <a:cs typeface="Helvetica Neue Light"/>
              </a:rPr>
              <a:t>	</a:t>
            </a:r>
            <a:r>
              <a:rPr lang="en-US" sz="1200" dirty="0" smtClean="0">
                <a:latin typeface="Helvetica Neue Light"/>
                <a:cs typeface="Helvetica Neue Light"/>
              </a:rPr>
              <a:t>	journey (5 out of 8).</a:t>
            </a:r>
          </a:p>
          <a:p>
            <a:r>
              <a:rPr lang="en-US" sz="1200" dirty="0" smtClean="0">
                <a:latin typeface="Helvetica Neue Light"/>
                <a:cs typeface="Helvetica Neue Light"/>
              </a:rPr>
              <a:t>Users expressed that it was “faster” to use the search bar to entire desired criteria ; however, performing a search did not always prove faster in the </a:t>
            </a:r>
            <a:r>
              <a:rPr lang="en-US" sz="1200" dirty="0" err="1" smtClean="0">
                <a:latin typeface="Helvetica Neue Light"/>
                <a:cs typeface="Helvetica Neue Light"/>
              </a:rPr>
              <a:t>longrun</a:t>
            </a:r>
            <a:r>
              <a:rPr lang="en-US" sz="1200" dirty="0" smtClean="0">
                <a:latin typeface="Helvetica Neue Light"/>
                <a:cs typeface="Helvetica Neue Light"/>
              </a:rPr>
              <a:t>, as several users struggled with </a:t>
            </a:r>
            <a:r>
              <a:rPr lang="en-US" sz="1200" dirty="0" err="1" smtClean="0">
                <a:latin typeface="Helvetica Neue Light"/>
                <a:cs typeface="Helvetica Neue Light"/>
              </a:rPr>
              <a:t>misentered</a:t>
            </a:r>
            <a:r>
              <a:rPr lang="en-US" sz="1200" dirty="0" smtClean="0">
                <a:latin typeface="Helvetica Neue Light"/>
                <a:cs typeface="Helvetica Neue Light"/>
              </a:rPr>
              <a:t> criteria, having to add additional qualifying terms, spelling errors, unwanted search yields, etc.</a:t>
            </a:r>
          </a:p>
          <a:p>
            <a:endParaRPr lang="en-US" sz="1200" dirty="0">
              <a:latin typeface="Helvetica Neue Light"/>
              <a:cs typeface="Helvetica Neue Light"/>
            </a:endParaRPr>
          </a:p>
          <a:p>
            <a:r>
              <a:rPr lang="en-US" sz="1200" dirty="0" smtClean="0">
                <a:latin typeface="Helvetica Neue Light"/>
                <a:cs typeface="Helvetica Neue Light"/>
              </a:rPr>
              <a:t>Generally, users tended to locate desired products faster using the browse, despite their preconceived notions of search.  </a:t>
            </a:r>
          </a:p>
          <a:p>
            <a:r>
              <a:rPr lang="en-US" sz="1200" dirty="0">
                <a:latin typeface="Helvetica Neue Light"/>
                <a:cs typeface="Helvetica Neue Light"/>
              </a:rPr>
              <a:t>	</a:t>
            </a:r>
            <a:r>
              <a:rPr lang="en-US" sz="1200" dirty="0" smtClean="0">
                <a:latin typeface="Helvetica Neue Light"/>
                <a:cs typeface="Helvetica Neue Light"/>
              </a:rPr>
              <a:t>Most users specifically mentioned that the categorization of items while browsing made sense, and were able to demonstrate said understanding by effectively locating desired items in a very short amount of time and with few instances of erroneous navigation.</a:t>
            </a:r>
          </a:p>
          <a:p>
            <a:endParaRPr lang="en-US" sz="1200" dirty="0">
              <a:latin typeface="Helvetica Neue Light"/>
              <a:cs typeface="Helvetica Neue Light"/>
            </a:endParaRPr>
          </a:p>
          <a:p>
            <a:r>
              <a:rPr lang="en-US" sz="1200" b="1" dirty="0" smtClean="0">
                <a:solidFill>
                  <a:srgbClr val="FF6600"/>
                </a:solidFill>
                <a:latin typeface="Helvetica Neue Light"/>
                <a:cs typeface="Helvetica Neue Light"/>
              </a:rPr>
              <a:t>Implications: </a:t>
            </a:r>
            <a:r>
              <a:rPr lang="en-US" sz="1200" b="1" dirty="0" smtClean="0">
                <a:solidFill>
                  <a:srgbClr val="000000"/>
                </a:solidFill>
                <a:latin typeface="Helvetica Neue Light"/>
                <a:cs typeface="Helvetica Neue Light"/>
              </a:rPr>
              <a:t> </a:t>
            </a:r>
          </a:p>
          <a:p>
            <a:endParaRPr lang="en-US" sz="1200" b="1" dirty="0">
              <a:solidFill>
                <a:srgbClr val="000000"/>
              </a:solidFill>
              <a:latin typeface="Helvetica Neue Light"/>
              <a:cs typeface="Helvetica Neue Light"/>
            </a:endParaRPr>
          </a:p>
          <a:p>
            <a:endParaRPr lang="en-US" sz="1200" b="1" dirty="0" smtClean="0">
              <a:solidFill>
                <a:srgbClr val="000000"/>
              </a:solidFill>
              <a:latin typeface="Helvetica Neue Light"/>
              <a:cs typeface="Helvetica Neue Light"/>
            </a:endParaRPr>
          </a:p>
          <a:p>
            <a:endParaRPr lang="en-US" sz="1200" b="1" dirty="0" smtClean="0">
              <a:solidFill>
                <a:srgbClr val="000000"/>
              </a:solidFill>
              <a:latin typeface="Helvetica Neue Light"/>
              <a:cs typeface="Helvetica Neue Light"/>
            </a:endParaRPr>
          </a:p>
        </p:txBody>
      </p:sp>
      <p:sp>
        <p:nvSpPr>
          <p:cNvPr id="7" name="TextBox 6"/>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17</a:t>
            </a:fld>
            <a:endParaRPr lang="en-US" sz="1400" dirty="0">
              <a:latin typeface="Helvetica Neue Light"/>
              <a:cs typeface="Helvetica Neue Light"/>
            </a:endParaRPr>
          </a:p>
        </p:txBody>
      </p:sp>
    </p:spTree>
    <p:extLst>
      <p:ext uri="{BB962C8B-B14F-4D97-AF65-F5344CB8AC3E}">
        <p14:creationId xmlns:p14="http://schemas.microsoft.com/office/powerpoint/2010/main" val="366114078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685" y="218974"/>
            <a:ext cx="7772400" cy="262769"/>
          </a:xfrm>
        </p:spPr>
        <p:txBody>
          <a:bodyPr>
            <a:normAutofit/>
          </a:bodyPr>
          <a:lstStyle/>
          <a:p>
            <a:r>
              <a:rPr lang="en-US" sz="1000" dirty="0" smtClean="0">
                <a:solidFill>
                  <a:srgbClr val="000000"/>
                </a:solidFill>
              </a:rPr>
              <a:t>Report of Findings: MyGofer Delivery Bar – July 2012</a:t>
            </a:r>
            <a:endParaRPr lang="en-US" sz="1000" dirty="0">
              <a:solidFill>
                <a:srgbClr val="000000"/>
              </a:solidFill>
            </a:endParaRPr>
          </a:p>
        </p:txBody>
      </p:sp>
      <p:sp>
        <p:nvSpPr>
          <p:cNvPr id="4" name="TextBox 3"/>
          <p:cNvSpPr txBox="1"/>
          <p:nvPr/>
        </p:nvSpPr>
        <p:spPr>
          <a:xfrm>
            <a:off x="446232" y="648865"/>
            <a:ext cx="7238747" cy="2677656"/>
          </a:xfrm>
          <a:prstGeom prst="rect">
            <a:avLst/>
          </a:prstGeom>
          <a:noFill/>
          <a:ln>
            <a:noFill/>
          </a:ln>
        </p:spPr>
        <p:txBody>
          <a:bodyPr wrap="square" rtlCol="0">
            <a:spAutoFit/>
          </a:bodyPr>
          <a:lstStyle/>
          <a:p>
            <a:r>
              <a:rPr lang="en-US" sz="1200" b="1" dirty="0" smtClean="0">
                <a:solidFill>
                  <a:srgbClr val="FF6600"/>
                </a:solidFill>
                <a:latin typeface="Helvetica Neue Light"/>
                <a:cs typeface="Helvetica Neue Light"/>
              </a:rPr>
              <a:t>Topic: </a:t>
            </a:r>
            <a:r>
              <a:rPr lang="en-US" sz="1200" b="1" dirty="0" smtClean="0">
                <a:latin typeface="Helvetica Neue Light"/>
                <a:cs typeface="Helvetica Neue Light"/>
              </a:rPr>
              <a:t>Reactions to </a:t>
            </a:r>
            <a:r>
              <a:rPr lang="en-US" sz="1200" b="1" dirty="0" err="1" smtClean="0">
                <a:latin typeface="Helvetica Neue Light"/>
                <a:cs typeface="Helvetica Neue Light"/>
              </a:rPr>
              <a:t>sears.com</a:t>
            </a:r>
            <a:r>
              <a:rPr lang="en-US" sz="1200" b="1" dirty="0" smtClean="0">
                <a:latin typeface="Helvetica Neue Light"/>
                <a:cs typeface="Helvetica Neue Light"/>
              </a:rPr>
              <a:t> Experience:  Positive Overall</a:t>
            </a:r>
          </a:p>
          <a:p>
            <a:endParaRPr lang="en-US" sz="1200" b="1" dirty="0" smtClean="0">
              <a:solidFill>
                <a:srgbClr val="FF6600"/>
              </a:solidFill>
              <a:latin typeface="Helvetica Neue Light"/>
              <a:cs typeface="Helvetica Neue Light"/>
            </a:endParaRPr>
          </a:p>
          <a:p>
            <a:r>
              <a:rPr lang="en-US" sz="1200" b="1" dirty="0" smtClean="0">
                <a:solidFill>
                  <a:srgbClr val="FF6600"/>
                </a:solidFill>
                <a:latin typeface="Helvetica Neue Light"/>
                <a:cs typeface="Helvetica Neue Light"/>
              </a:rPr>
              <a:t>Severity:  </a:t>
            </a:r>
          </a:p>
          <a:p>
            <a:endParaRPr lang="en-US" sz="1200" b="1" dirty="0" smtClean="0">
              <a:solidFill>
                <a:srgbClr val="FF6600"/>
              </a:solidFill>
              <a:latin typeface="Helvetica Neue Light"/>
              <a:cs typeface="Helvetica Neue Light"/>
            </a:endParaRPr>
          </a:p>
          <a:p>
            <a:r>
              <a:rPr lang="en-US" sz="1200" b="1" dirty="0" smtClean="0">
                <a:solidFill>
                  <a:srgbClr val="FF6600"/>
                </a:solidFill>
                <a:latin typeface="Helvetica Neue Light"/>
                <a:cs typeface="Helvetica Neue Light"/>
              </a:rPr>
              <a:t>Issue: User’s overall Reactions to the mobile site were positive in nature.</a:t>
            </a:r>
            <a:endParaRPr lang="en-US" sz="1200" b="1" dirty="0" smtClean="0">
              <a:solidFill>
                <a:srgbClr val="000000"/>
              </a:solidFill>
              <a:latin typeface="Helvetica Neue Light"/>
              <a:cs typeface="Helvetica Neue Light"/>
            </a:endParaRPr>
          </a:p>
          <a:p>
            <a:endParaRPr lang="en-US" sz="1200" dirty="0" smtClean="0">
              <a:latin typeface="Helvetica Neue Light"/>
              <a:cs typeface="Helvetica Neue Light"/>
            </a:endParaRPr>
          </a:p>
          <a:p>
            <a:endParaRPr lang="en-US" sz="1200" dirty="0" smtClean="0">
              <a:latin typeface="Helvetica Neue Light"/>
              <a:cs typeface="Helvetica Neue Light"/>
            </a:endParaRPr>
          </a:p>
          <a:p>
            <a:r>
              <a:rPr lang="en-US" sz="1200" b="1" dirty="0" smtClean="0">
                <a:solidFill>
                  <a:srgbClr val="FF6600"/>
                </a:solidFill>
                <a:latin typeface="Helvetica Neue Light"/>
                <a:cs typeface="Helvetica Neue Light"/>
              </a:rPr>
              <a:t>Observations: </a:t>
            </a:r>
            <a:r>
              <a:rPr lang="en-US" sz="1200" b="1" dirty="0" smtClean="0">
                <a:solidFill>
                  <a:srgbClr val="000000"/>
                </a:solidFill>
                <a:latin typeface="Helvetica Neue Light"/>
                <a:cs typeface="Helvetica Neue Light"/>
              </a:rPr>
              <a:t> Specifically,</a:t>
            </a:r>
          </a:p>
          <a:p>
            <a:endParaRPr lang="en-US" sz="1200" dirty="0" smtClean="0">
              <a:latin typeface="Helvetica Neue Light"/>
              <a:cs typeface="Helvetica Neue Light"/>
            </a:endParaRPr>
          </a:p>
          <a:p>
            <a:endParaRPr lang="en-US" sz="1200" dirty="0">
              <a:latin typeface="Helvetica Neue Light"/>
              <a:cs typeface="Helvetica Neue Light"/>
            </a:endParaRPr>
          </a:p>
          <a:p>
            <a:endParaRPr lang="en-US" sz="1200" dirty="0" smtClean="0">
              <a:latin typeface="Helvetica Neue Light"/>
              <a:cs typeface="Helvetica Neue Light"/>
            </a:endParaRPr>
          </a:p>
          <a:p>
            <a:r>
              <a:rPr lang="en-US" sz="1200" b="1" dirty="0" smtClean="0">
                <a:solidFill>
                  <a:srgbClr val="FF6600"/>
                </a:solidFill>
                <a:latin typeface="Helvetica Neue Light"/>
                <a:cs typeface="Helvetica Neue Light"/>
              </a:rPr>
              <a:t>Implications: </a:t>
            </a:r>
            <a:r>
              <a:rPr lang="en-US" sz="1200" b="1" dirty="0" smtClean="0">
                <a:solidFill>
                  <a:srgbClr val="000000"/>
                </a:solidFill>
                <a:latin typeface="Helvetica Neue Light"/>
                <a:cs typeface="Helvetica Neue Light"/>
              </a:rPr>
              <a:t> </a:t>
            </a:r>
          </a:p>
          <a:p>
            <a:endParaRPr lang="en-US" sz="1200" b="1" dirty="0">
              <a:solidFill>
                <a:srgbClr val="000000"/>
              </a:solidFill>
              <a:latin typeface="Helvetica Neue Light"/>
              <a:cs typeface="Helvetica Neue Light"/>
            </a:endParaRPr>
          </a:p>
          <a:p>
            <a:endParaRPr lang="en-US" sz="1200" b="1" dirty="0" smtClean="0">
              <a:solidFill>
                <a:srgbClr val="000000"/>
              </a:solidFill>
              <a:latin typeface="Helvetica Neue Light"/>
              <a:cs typeface="Helvetica Neue Light"/>
            </a:endParaRPr>
          </a:p>
        </p:txBody>
      </p:sp>
      <p:sp>
        <p:nvSpPr>
          <p:cNvPr id="7" name="TextBox 6"/>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18</a:t>
            </a:fld>
            <a:endParaRPr lang="en-US" sz="1400" dirty="0">
              <a:latin typeface="Helvetica Neue Light"/>
              <a:cs typeface="Helvetica Neue Light"/>
            </a:endParaRPr>
          </a:p>
        </p:txBody>
      </p:sp>
      <p:pic>
        <p:nvPicPr>
          <p:cNvPr id="3" name="easysiteliked.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235319" y="3263417"/>
            <a:ext cx="3326107" cy="2494580"/>
          </a:xfrm>
          <a:prstGeom prst="rect">
            <a:avLst/>
          </a:prstGeom>
          <a:ln w="76200" cmpd="sng">
            <a:solidFill>
              <a:srgbClr val="31859C"/>
            </a:solidFill>
          </a:ln>
        </p:spPr>
      </p:pic>
      <p:pic>
        <p:nvPicPr>
          <p:cNvPr id="8" name="Picture 24"/>
          <p:cNvPicPr>
            <a:picLocks noChangeAspect="1"/>
          </p:cNvPicPr>
          <p:nvPr/>
        </p:nvPicPr>
        <p:blipFill>
          <a:blip r:embed="rId5"/>
          <a:srcRect/>
          <a:stretch>
            <a:fillRect/>
          </a:stretch>
        </p:blipFill>
        <p:spPr bwMode="auto">
          <a:xfrm>
            <a:off x="1250372" y="915439"/>
            <a:ext cx="355384" cy="366849"/>
          </a:xfrm>
          <a:prstGeom prst="rect">
            <a:avLst/>
          </a:prstGeom>
          <a:noFill/>
          <a:ln w="9525">
            <a:noFill/>
            <a:miter lim="800000"/>
            <a:headEnd/>
            <a:tailEnd/>
          </a:ln>
        </p:spPr>
      </p:pic>
      <p:sp>
        <p:nvSpPr>
          <p:cNvPr id="9" name="TextBox 8"/>
          <p:cNvSpPr txBox="1"/>
          <p:nvPr/>
        </p:nvSpPr>
        <p:spPr>
          <a:xfrm>
            <a:off x="4916813" y="4672941"/>
            <a:ext cx="2290607" cy="369332"/>
          </a:xfrm>
          <a:prstGeom prst="rect">
            <a:avLst/>
          </a:prstGeom>
          <a:solidFill>
            <a:srgbClr val="800000"/>
          </a:solidFill>
          <a:ln>
            <a:noFill/>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FFFFFF"/>
                </a:solidFill>
              </a:rPr>
              <a:t>&lt;</a:t>
            </a:r>
            <a:r>
              <a:rPr lang="en-US" dirty="0" smtClean="0">
                <a:solidFill>
                  <a:srgbClr val="FFFFFF"/>
                </a:solidFill>
              </a:rPr>
              <a:t>USER CAM&gt;</a:t>
            </a:r>
            <a:endParaRPr lang="en-US" dirty="0">
              <a:solidFill>
                <a:srgbClr val="FFFFFF"/>
              </a:solidFill>
            </a:endParaRPr>
          </a:p>
        </p:txBody>
      </p:sp>
    </p:spTree>
    <p:extLst>
      <p:ext uri="{BB962C8B-B14F-4D97-AF65-F5344CB8AC3E}">
        <p14:creationId xmlns:p14="http://schemas.microsoft.com/office/powerpoint/2010/main" val="1889635801"/>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685" y="218974"/>
            <a:ext cx="7772400" cy="262769"/>
          </a:xfrm>
        </p:spPr>
        <p:txBody>
          <a:bodyPr>
            <a:normAutofit/>
          </a:bodyPr>
          <a:lstStyle/>
          <a:p>
            <a:r>
              <a:rPr lang="en-US" sz="1000" dirty="0" smtClean="0">
                <a:solidFill>
                  <a:srgbClr val="000000"/>
                </a:solidFill>
              </a:rPr>
              <a:t>Report of Findings: MyGofer Delivery Bar – July 2012</a:t>
            </a:r>
            <a:endParaRPr lang="en-US" sz="1000" dirty="0">
              <a:solidFill>
                <a:srgbClr val="000000"/>
              </a:solidFill>
            </a:endParaRPr>
          </a:p>
        </p:txBody>
      </p:sp>
      <p:sp>
        <p:nvSpPr>
          <p:cNvPr id="4" name="TextBox 3"/>
          <p:cNvSpPr txBox="1"/>
          <p:nvPr/>
        </p:nvSpPr>
        <p:spPr>
          <a:xfrm>
            <a:off x="446232" y="648865"/>
            <a:ext cx="7238747" cy="1384995"/>
          </a:xfrm>
          <a:prstGeom prst="rect">
            <a:avLst/>
          </a:prstGeom>
          <a:noFill/>
          <a:ln>
            <a:noFill/>
          </a:ln>
        </p:spPr>
        <p:txBody>
          <a:bodyPr wrap="square" rtlCol="0">
            <a:spAutoFit/>
          </a:bodyPr>
          <a:lstStyle/>
          <a:p>
            <a:r>
              <a:rPr lang="en-US" sz="1200" b="1" dirty="0" smtClean="0">
                <a:solidFill>
                  <a:srgbClr val="FF6600"/>
                </a:solidFill>
                <a:latin typeface="Helvetica Neue Light"/>
                <a:cs typeface="Helvetica Neue Light"/>
              </a:rPr>
              <a:t>Topic: </a:t>
            </a:r>
            <a:r>
              <a:rPr lang="en-US" sz="1200" b="1" dirty="0" smtClean="0">
                <a:latin typeface="Helvetica Neue Light"/>
                <a:cs typeface="Helvetica Neue Light"/>
              </a:rPr>
              <a:t>Reactions to </a:t>
            </a:r>
            <a:r>
              <a:rPr lang="en-US" sz="1200" b="1" dirty="0" err="1" smtClean="0">
                <a:latin typeface="Helvetica Neue Light"/>
                <a:cs typeface="Helvetica Neue Light"/>
              </a:rPr>
              <a:t>sears.com</a:t>
            </a:r>
            <a:r>
              <a:rPr lang="en-US" sz="1200" b="1" dirty="0" smtClean="0">
                <a:latin typeface="Helvetica Neue Light"/>
                <a:cs typeface="Helvetica Neue Light"/>
              </a:rPr>
              <a:t> Experience:  Most Common “Dislikes”</a:t>
            </a:r>
          </a:p>
          <a:p>
            <a:r>
              <a:rPr lang="en-US" sz="1200" b="1" dirty="0" smtClean="0">
                <a:solidFill>
                  <a:srgbClr val="FF6600"/>
                </a:solidFill>
                <a:latin typeface="Helvetica Neue Light"/>
                <a:cs typeface="Helvetica Neue Light"/>
              </a:rPr>
              <a:t>Severity: </a:t>
            </a:r>
          </a:p>
          <a:p>
            <a:endParaRPr lang="en-US" sz="1200" b="1" dirty="0" smtClean="0">
              <a:solidFill>
                <a:srgbClr val="FF6600"/>
              </a:solidFill>
              <a:latin typeface="Helvetica Neue Light"/>
              <a:cs typeface="Helvetica Neue Light"/>
            </a:endParaRPr>
          </a:p>
          <a:p>
            <a:endParaRPr lang="en-US" sz="1200" dirty="0" smtClean="0">
              <a:latin typeface="Helvetica Neue Light"/>
              <a:cs typeface="Helvetica Neue Light"/>
            </a:endParaRPr>
          </a:p>
          <a:p>
            <a:r>
              <a:rPr lang="en-US" sz="1200" b="1" dirty="0" smtClean="0">
                <a:solidFill>
                  <a:srgbClr val="FF6600"/>
                </a:solidFill>
                <a:latin typeface="Helvetica Neue Light"/>
                <a:cs typeface="Helvetica Neue Light"/>
              </a:rPr>
              <a:t>Observations: </a:t>
            </a:r>
            <a:r>
              <a:rPr lang="en-US" sz="1200" b="1" dirty="0" smtClean="0">
                <a:solidFill>
                  <a:srgbClr val="000000"/>
                </a:solidFill>
                <a:latin typeface="Helvetica Neue Light"/>
                <a:cs typeface="Helvetica Neue Light"/>
              </a:rPr>
              <a:t> “A little finicky”</a:t>
            </a:r>
          </a:p>
          <a:p>
            <a:endParaRPr lang="en-US" sz="1200" dirty="0" smtClean="0">
              <a:latin typeface="Helvetica Neue Light"/>
              <a:cs typeface="Helvetica Neue Light"/>
            </a:endParaRPr>
          </a:p>
          <a:p>
            <a:r>
              <a:rPr lang="en-US" sz="1200" b="1" dirty="0" smtClean="0">
                <a:solidFill>
                  <a:srgbClr val="FF6600"/>
                </a:solidFill>
                <a:latin typeface="Helvetica Neue Light"/>
                <a:cs typeface="Helvetica Neue Light"/>
              </a:rPr>
              <a:t>Implications: </a:t>
            </a:r>
            <a:r>
              <a:rPr lang="en-US" sz="1200" b="1" dirty="0" smtClean="0">
                <a:solidFill>
                  <a:srgbClr val="000000"/>
                </a:solidFill>
                <a:latin typeface="Helvetica Neue Light"/>
                <a:cs typeface="Helvetica Neue Light"/>
              </a:rPr>
              <a:t> </a:t>
            </a:r>
          </a:p>
        </p:txBody>
      </p:sp>
      <p:sp>
        <p:nvSpPr>
          <p:cNvPr id="7" name="TextBox 6"/>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19</a:t>
            </a:fld>
            <a:endParaRPr lang="en-US" sz="1400" dirty="0">
              <a:latin typeface="Helvetica Neue Light"/>
              <a:cs typeface="Helvetica Neue Light"/>
            </a:endParaRPr>
          </a:p>
        </p:txBody>
      </p:sp>
      <p:pic>
        <p:nvPicPr>
          <p:cNvPr id="3" name="tapping.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47901" y="3356706"/>
            <a:ext cx="3594849" cy="2696137"/>
          </a:xfrm>
          <a:prstGeom prst="rect">
            <a:avLst/>
          </a:prstGeom>
          <a:ln w="76200" cmpd="sng">
            <a:solidFill>
              <a:srgbClr val="31859C"/>
            </a:solidFill>
          </a:ln>
        </p:spPr>
      </p:pic>
      <p:sp>
        <p:nvSpPr>
          <p:cNvPr id="6" name="TextBox 5"/>
          <p:cNvSpPr txBox="1"/>
          <p:nvPr/>
        </p:nvSpPr>
        <p:spPr>
          <a:xfrm>
            <a:off x="4947901" y="4964566"/>
            <a:ext cx="2290607" cy="369332"/>
          </a:xfrm>
          <a:prstGeom prst="rect">
            <a:avLst/>
          </a:prstGeom>
          <a:solidFill>
            <a:srgbClr val="800000"/>
          </a:solidFill>
          <a:ln>
            <a:noFill/>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FFFFFF"/>
                </a:solidFill>
              </a:rPr>
              <a:t>&lt;</a:t>
            </a:r>
            <a:r>
              <a:rPr lang="en-US" dirty="0" smtClean="0">
                <a:solidFill>
                  <a:srgbClr val="FFFFFF"/>
                </a:solidFill>
              </a:rPr>
              <a:t>USER CAM&gt;</a:t>
            </a:r>
            <a:endParaRPr lang="en-US" dirty="0">
              <a:solidFill>
                <a:srgbClr val="FFFFFF"/>
              </a:solidFill>
            </a:endParaRPr>
          </a:p>
        </p:txBody>
      </p:sp>
    </p:spTree>
    <p:extLst>
      <p:ext uri="{BB962C8B-B14F-4D97-AF65-F5344CB8AC3E}">
        <p14:creationId xmlns:p14="http://schemas.microsoft.com/office/powerpoint/2010/main" val="263068473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0322" y="263181"/>
            <a:ext cx="7772400" cy="448897"/>
          </a:xfrm>
        </p:spPr>
        <p:txBody>
          <a:bodyPr>
            <a:noAutofit/>
          </a:bodyPr>
          <a:lstStyle/>
          <a:p>
            <a:r>
              <a:rPr lang="en-US" sz="1400" b="0" dirty="0" smtClean="0">
                <a:solidFill>
                  <a:schemeClr val="accent6">
                    <a:lumMod val="75000"/>
                  </a:schemeClr>
                </a:solidFill>
              </a:rPr>
              <a:t>ABOUT THE TEST: </a:t>
            </a:r>
            <a:r>
              <a:rPr lang="en-US" sz="2400" b="0" dirty="0" smtClean="0">
                <a:solidFill>
                  <a:schemeClr val="tx1"/>
                </a:solidFill>
              </a:rPr>
              <a:t>Methods &amp; Procedure</a:t>
            </a:r>
            <a:endParaRPr lang="en-US" sz="2400" b="0" dirty="0">
              <a:solidFill>
                <a:schemeClr val="tx1"/>
              </a:solidFill>
            </a:endParaRPr>
          </a:p>
        </p:txBody>
      </p:sp>
      <p:sp>
        <p:nvSpPr>
          <p:cNvPr id="4" name="TextBox 3"/>
          <p:cNvSpPr txBox="1"/>
          <p:nvPr/>
        </p:nvSpPr>
        <p:spPr>
          <a:xfrm>
            <a:off x="513600" y="1039760"/>
            <a:ext cx="6262717" cy="2677656"/>
          </a:xfrm>
          <a:prstGeom prst="rect">
            <a:avLst/>
          </a:prstGeom>
          <a:solidFill>
            <a:schemeClr val="lt1">
              <a:alpha val="82000"/>
            </a:schemeClr>
          </a:solidFill>
          <a:ln>
            <a:noFill/>
          </a:ln>
        </p:spPr>
        <p:style>
          <a:lnRef idx="2">
            <a:schemeClr val="dk1"/>
          </a:lnRef>
          <a:fillRef idx="1">
            <a:schemeClr val="lt1"/>
          </a:fillRef>
          <a:effectRef idx="0">
            <a:schemeClr val="dk1"/>
          </a:effectRef>
          <a:fontRef idx="minor">
            <a:schemeClr val="dk1"/>
          </a:fontRef>
        </p:style>
        <p:txBody>
          <a:bodyPr wrap="square" rtlCol="0">
            <a:spAutoFit/>
          </a:bodyPr>
          <a:lstStyle/>
          <a:p>
            <a:endParaRPr lang="en-US" sz="1200" b="1" dirty="0">
              <a:latin typeface="Helvetica Neue Light"/>
              <a:cs typeface="Helvetica Neue Light"/>
            </a:endParaRPr>
          </a:p>
          <a:p>
            <a:pPr>
              <a:buFont typeface="Arial"/>
              <a:buChar char="•"/>
            </a:pPr>
            <a:r>
              <a:rPr lang="en-US" sz="1200" b="1" dirty="0" smtClean="0">
                <a:latin typeface="Helvetica Neue Light"/>
                <a:cs typeface="Helvetica Neue Light"/>
              </a:rPr>
              <a:t>Remote test conducted over a period of 2 days with 8users (4iphone and 4 Android).</a:t>
            </a:r>
          </a:p>
          <a:p>
            <a:pPr>
              <a:buFont typeface="Arial"/>
              <a:buChar char="•"/>
            </a:pPr>
            <a:endParaRPr lang="en-US" sz="1200" b="1" dirty="0">
              <a:latin typeface="Helvetica Neue Light"/>
              <a:cs typeface="Helvetica Neue Light"/>
            </a:endParaRPr>
          </a:p>
          <a:p>
            <a:pPr>
              <a:buFont typeface="Arial"/>
              <a:buChar char="•"/>
            </a:pPr>
            <a:r>
              <a:rPr lang="en-US" sz="1200" b="1" dirty="0" smtClean="0">
                <a:latin typeface="Helvetica Neue Light"/>
                <a:cs typeface="Helvetica Neue Light"/>
              </a:rPr>
              <a:t>Users were screened to only include those who had made a retail purchase using their mobile phone in the last 30 days.</a:t>
            </a:r>
          </a:p>
          <a:p>
            <a:endParaRPr lang="en-US" sz="1200" b="1" dirty="0">
              <a:latin typeface="Helvetica Neue Light"/>
              <a:cs typeface="Helvetica Neue Light"/>
            </a:endParaRPr>
          </a:p>
          <a:p>
            <a:pPr>
              <a:buFont typeface="Arial"/>
              <a:buChar char="•"/>
            </a:pPr>
            <a:r>
              <a:rPr lang="en-US" sz="1200" b="1" dirty="0" smtClean="0">
                <a:latin typeface="Helvetica Neue Light"/>
                <a:cs typeface="Helvetica Neue Light"/>
              </a:rPr>
              <a:t>Users were asked to find an item of interest on the </a:t>
            </a:r>
            <a:r>
              <a:rPr lang="en-US" sz="1200" b="1" dirty="0" err="1" smtClean="0">
                <a:latin typeface="Helvetica Neue Light"/>
                <a:cs typeface="Helvetica Neue Light"/>
              </a:rPr>
              <a:t>sears.com</a:t>
            </a:r>
            <a:r>
              <a:rPr lang="en-US" sz="1200" b="1" dirty="0" smtClean="0">
                <a:latin typeface="Helvetica Neue Light"/>
                <a:cs typeface="Helvetica Neue Light"/>
              </a:rPr>
              <a:t> mobile site, and provide feedback regarding their experience.</a:t>
            </a:r>
          </a:p>
          <a:p>
            <a:pPr>
              <a:buFont typeface="Arial"/>
              <a:buChar char="•"/>
            </a:pPr>
            <a:endParaRPr lang="en-US" sz="1200" b="1" dirty="0" smtClean="0">
              <a:latin typeface="Helvetica Neue Light"/>
              <a:cs typeface="Helvetica Neue Light"/>
            </a:endParaRPr>
          </a:p>
          <a:p>
            <a:pPr>
              <a:buFont typeface="Arial"/>
              <a:buChar char="•"/>
            </a:pPr>
            <a:r>
              <a:rPr lang="en-US" sz="1200" b="1" dirty="0" smtClean="0">
                <a:latin typeface="Helvetica Neue Light"/>
                <a:cs typeface="Helvetica Neue Light"/>
              </a:rPr>
              <a:t>Reactions to </a:t>
            </a:r>
            <a:r>
              <a:rPr lang="en-US" sz="1200" b="1" dirty="0" err="1" smtClean="0">
                <a:latin typeface="Helvetica Neue Light"/>
                <a:cs typeface="Helvetica Neue Light"/>
              </a:rPr>
              <a:t>Sears.com</a:t>
            </a:r>
            <a:r>
              <a:rPr lang="en-US" sz="1200" b="1" dirty="0" smtClean="0">
                <a:latin typeface="Helvetica Neue Light"/>
                <a:cs typeface="Helvetica Neue Light"/>
              </a:rPr>
              <a:t> mobile site  were recorded via webcam and microphone using </a:t>
            </a:r>
            <a:r>
              <a:rPr lang="en-US" sz="1200" b="1" dirty="0" err="1" smtClean="0">
                <a:latin typeface="Helvetica Neue Light"/>
                <a:cs typeface="Helvetica Neue Light"/>
              </a:rPr>
              <a:t>UserTesting.com</a:t>
            </a:r>
            <a:r>
              <a:rPr lang="en-US" sz="1200" b="1" dirty="0">
                <a:latin typeface="Helvetica Neue Light"/>
                <a:cs typeface="Helvetica Neue Light"/>
              </a:rPr>
              <a:t>.</a:t>
            </a:r>
          </a:p>
          <a:p>
            <a:pPr>
              <a:buFont typeface="Arial"/>
              <a:buChar char="•"/>
            </a:pPr>
            <a:endParaRPr lang="en-US" sz="1200" b="1" dirty="0">
              <a:latin typeface="Helvetica Neue Light"/>
              <a:cs typeface="Helvetica Neue Light"/>
            </a:endParaRPr>
          </a:p>
          <a:p>
            <a:pPr>
              <a:buFont typeface="Arial"/>
              <a:buChar char="•"/>
            </a:pPr>
            <a:r>
              <a:rPr lang="en-US" sz="1200" b="1" dirty="0" smtClean="0">
                <a:latin typeface="Helvetica Neue Light"/>
                <a:cs typeface="Helvetica Neue Light"/>
              </a:rPr>
              <a:t>Data from recordings was compiled and analyzed in order to </a:t>
            </a:r>
            <a:r>
              <a:rPr lang="en-US" sz="1200" b="1" dirty="0" err="1" smtClean="0">
                <a:latin typeface="Helvetica Neue Light"/>
                <a:cs typeface="Helvetica Neue Light"/>
              </a:rPr>
              <a:t>adress</a:t>
            </a:r>
            <a:r>
              <a:rPr lang="en-US" sz="1200" b="1" dirty="0" smtClean="0">
                <a:latin typeface="Helvetica Neue Light"/>
                <a:cs typeface="Helvetica Neue Light"/>
              </a:rPr>
              <a:t> key research goals and </a:t>
            </a:r>
            <a:r>
              <a:rPr lang="en-US" sz="1200" b="1" dirty="0" err="1" smtClean="0">
                <a:latin typeface="Helvetica Neue Light"/>
                <a:cs typeface="Helvetica Neue Light"/>
              </a:rPr>
              <a:t>identinfy</a:t>
            </a:r>
            <a:r>
              <a:rPr lang="en-US" sz="1200" b="1" dirty="0" smtClean="0">
                <a:latin typeface="Helvetica Neue Light"/>
                <a:cs typeface="Helvetica Neue Light"/>
              </a:rPr>
              <a:t> potential areas of interest regarding the </a:t>
            </a:r>
            <a:r>
              <a:rPr lang="en-US" sz="1200" b="1" dirty="0" err="1" smtClean="0">
                <a:latin typeface="Helvetica Neue Light"/>
                <a:cs typeface="Helvetica Neue Light"/>
              </a:rPr>
              <a:t>sears.com</a:t>
            </a:r>
            <a:r>
              <a:rPr lang="en-US" sz="1200" b="1" dirty="0" smtClean="0">
                <a:latin typeface="Helvetica Neue Light"/>
                <a:cs typeface="Helvetica Neue Light"/>
              </a:rPr>
              <a:t> mobile experience.</a:t>
            </a:r>
          </a:p>
        </p:txBody>
      </p:sp>
      <p:sp>
        <p:nvSpPr>
          <p:cNvPr id="5" name="TextBox 4"/>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2</a:t>
            </a:fld>
            <a:endParaRPr lang="en-US" sz="1400" dirty="0">
              <a:latin typeface="Helvetica Neue Light"/>
              <a:cs typeface="Helvetica Neue Light"/>
            </a:endParaRPr>
          </a:p>
        </p:txBody>
      </p:sp>
      <p:pic>
        <p:nvPicPr>
          <p:cNvPr id="3" name="Picture 2" descr="phone1.png"/>
          <p:cNvPicPr>
            <a:picLocks noChangeAspect="1"/>
          </p:cNvPicPr>
          <p:nvPr/>
        </p:nvPicPr>
        <p:blipFill>
          <a:blip r:embed="rId2">
            <a:alphaModFix amt="88000"/>
            <a:extLst>
              <a:ext uri="{28A0092B-C50C-407E-A947-70E740481C1C}">
                <a14:useLocalDpi xmlns:a14="http://schemas.microsoft.com/office/drawing/2010/main" val="0"/>
              </a:ext>
            </a:extLst>
          </a:blip>
          <a:stretch>
            <a:fillRect/>
          </a:stretch>
        </p:blipFill>
        <p:spPr>
          <a:xfrm>
            <a:off x="7182309" y="3393172"/>
            <a:ext cx="1430572" cy="1293152"/>
          </a:xfrm>
          <a:prstGeom prst="rect">
            <a:avLst/>
          </a:prstGeom>
          <a:ln w="76200" cmpd="sng"/>
        </p:spPr>
        <p:style>
          <a:lnRef idx="2">
            <a:schemeClr val="accent5"/>
          </a:lnRef>
          <a:fillRef idx="1">
            <a:schemeClr val="lt1"/>
          </a:fillRef>
          <a:effectRef idx="0">
            <a:schemeClr val="accent5"/>
          </a:effectRef>
          <a:fontRef idx="minor">
            <a:schemeClr val="dk1"/>
          </a:fontRef>
        </p:style>
      </p:pic>
      <p:pic>
        <p:nvPicPr>
          <p:cNvPr id="9" name="Picture 8" descr="Screen Shot 2012-08-09 at 1.51.13 AM.png"/>
          <p:cNvPicPr>
            <a:picLocks noChangeAspect="1"/>
          </p:cNvPicPr>
          <p:nvPr/>
        </p:nvPicPr>
        <p:blipFill>
          <a:blip r:embed="rId3">
            <a:alphaModFix amt="88000"/>
            <a:extLst>
              <a:ext uri="{28A0092B-C50C-407E-A947-70E740481C1C}">
                <a14:useLocalDpi xmlns:a14="http://schemas.microsoft.com/office/drawing/2010/main" val="0"/>
              </a:ext>
            </a:extLst>
          </a:blip>
          <a:stretch>
            <a:fillRect/>
          </a:stretch>
        </p:blipFill>
        <p:spPr>
          <a:xfrm>
            <a:off x="7182309" y="1918943"/>
            <a:ext cx="1430572" cy="1360827"/>
          </a:xfrm>
          <a:prstGeom prst="rect">
            <a:avLst/>
          </a:prstGeom>
          <a:ln w="76200" cmpd="sng"/>
        </p:spPr>
        <p:style>
          <a:lnRef idx="2">
            <a:schemeClr val="accent5"/>
          </a:lnRef>
          <a:fillRef idx="1">
            <a:schemeClr val="lt1"/>
          </a:fillRef>
          <a:effectRef idx="0">
            <a:schemeClr val="accent5"/>
          </a:effectRef>
          <a:fontRef idx="minor">
            <a:schemeClr val="dk1"/>
          </a:fontRef>
        </p:style>
      </p:pic>
      <p:pic>
        <p:nvPicPr>
          <p:cNvPr id="6" name="Picture 5" descr="Screen Shot 2012-08-09 at 1.56.09 AM.png"/>
          <p:cNvPicPr>
            <a:picLocks noChangeAspect="1"/>
          </p:cNvPicPr>
          <p:nvPr/>
        </p:nvPicPr>
        <p:blipFill>
          <a:blip r:embed="rId4">
            <a:alphaModFix amt="88000"/>
            <a:extLst>
              <a:ext uri="{28A0092B-C50C-407E-A947-70E740481C1C}">
                <a14:useLocalDpi xmlns:a14="http://schemas.microsoft.com/office/drawing/2010/main" val="0"/>
              </a:ext>
            </a:extLst>
          </a:blip>
          <a:stretch>
            <a:fillRect/>
          </a:stretch>
        </p:blipFill>
        <p:spPr>
          <a:xfrm>
            <a:off x="7182309" y="467395"/>
            <a:ext cx="1430572" cy="1349486"/>
          </a:xfrm>
          <a:prstGeom prst="rect">
            <a:avLst/>
          </a:prstGeom>
          <a:ln w="76200" cmpd="sng"/>
        </p:spPr>
        <p:style>
          <a:lnRef idx="2">
            <a:schemeClr val="accent5"/>
          </a:lnRef>
          <a:fillRef idx="1">
            <a:schemeClr val="lt1"/>
          </a:fillRef>
          <a:effectRef idx="0">
            <a:schemeClr val="accent5"/>
          </a:effectRef>
          <a:fontRef idx="minor">
            <a:schemeClr val="dk1"/>
          </a:fontRef>
        </p:style>
      </p:pic>
      <p:pic>
        <p:nvPicPr>
          <p:cNvPr id="7" name="Picture 6" descr="Screen Shot 2012-08-09 at 2.05.08 AM.png"/>
          <p:cNvPicPr>
            <a:picLocks noChangeAspect="1"/>
          </p:cNvPicPr>
          <p:nvPr/>
        </p:nvPicPr>
        <p:blipFill>
          <a:blip r:embed="rId5">
            <a:alphaModFix amt="88000"/>
            <a:extLst>
              <a:ext uri="{28A0092B-C50C-407E-A947-70E740481C1C}">
                <a14:useLocalDpi xmlns:a14="http://schemas.microsoft.com/office/drawing/2010/main" val="0"/>
              </a:ext>
            </a:extLst>
          </a:blip>
          <a:stretch>
            <a:fillRect/>
          </a:stretch>
        </p:blipFill>
        <p:spPr>
          <a:xfrm flipH="1">
            <a:off x="5437937" y="4706558"/>
            <a:ext cx="1626656" cy="1317545"/>
          </a:xfrm>
          <a:prstGeom prst="rect">
            <a:avLst/>
          </a:prstGeom>
          <a:ln w="76200" cmpd="sng"/>
        </p:spPr>
        <p:style>
          <a:lnRef idx="2">
            <a:schemeClr val="accent5"/>
          </a:lnRef>
          <a:fillRef idx="1">
            <a:schemeClr val="lt1"/>
          </a:fillRef>
          <a:effectRef idx="0">
            <a:schemeClr val="accent5"/>
          </a:effectRef>
          <a:fontRef idx="minor">
            <a:schemeClr val="dk1"/>
          </a:fontRef>
        </p:style>
      </p:pic>
      <p:pic>
        <p:nvPicPr>
          <p:cNvPr id="8" name="Picture 7" descr="Screen Shot 2012-08-09 at 1.54.00 AM.png"/>
          <p:cNvPicPr>
            <a:picLocks noChangeAspect="1"/>
          </p:cNvPicPr>
          <p:nvPr/>
        </p:nvPicPr>
        <p:blipFill>
          <a:blip r:embed="rId6">
            <a:alphaModFix amt="88000"/>
            <a:extLst>
              <a:ext uri="{28A0092B-C50C-407E-A947-70E740481C1C}">
                <a14:useLocalDpi xmlns:a14="http://schemas.microsoft.com/office/drawing/2010/main" val="0"/>
              </a:ext>
            </a:extLst>
          </a:blip>
          <a:stretch>
            <a:fillRect/>
          </a:stretch>
        </p:blipFill>
        <p:spPr>
          <a:xfrm>
            <a:off x="2290607" y="4706558"/>
            <a:ext cx="1553530" cy="1317545"/>
          </a:xfrm>
          <a:prstGeom prst="rect">
            <a:avLst/>
          </a:prstGeom>
          <a:ln w="76200" cmpd="sng"/>
        </p:spPr>
        <p:style>
          <a:lnRef idx="2">
            <a:schemeClr val="accent5"/>
          </a:lnRef>
          <a:fillRef idx="1">
            <a:schemeClr val="lt1"/>
          </a:fillRef>
          <a:effectRef idx="0">
            <a:schemeClr val="accent5"/>
          </a:effectRef>
          <a:fontRef idx="minor">
            <a:schemeClr val="dk1"/>
          </a:fontRef>
        </p:style>
      </p:pic>
      <p:pic>
        <p:nvPicPr>
          <p:cNvPr id="10" name="Picture 9" descr="Screen Shot 2012-08-09 at 2.12.07 AM.png"/>
          <p:cNvPicPr>
            <a:picLocks noChangeAspect="1"/>
          </p:cNvPicPr>
          <p:nvPr/>
        </p:nvPicPr>
        <p:blipFill>
          <a:blip r:embed="rId7">
            <a:alphaModFix amt="88000"/>
            <a:extLst>
              <a:ext uri="{28A0092B-C50C-407E-A947-70E740481C1C}">
                <a14:useLocalDpi xmlns:a14="http://schemas.microsoft.com/office/drawing/2010/main" val="0"/>
              </a:ext>
            </a:extLst>
          </a:blip>
          <a:stretch>
            <a:fillRect/>
          </a:stretch>
        </p:blipFill>
        <p:spPr>
          <a:xfrm>
            <a:off x="3933386" y="4706558"/>
            <a:ext cx="1504553" cy="1317545"/>
          </a:xfrm>
          <a:prstGeom prst="rect">
            <a:avLst/>
          </a:prstGeom>
          <a:ln w="76200" cmpd="sng"/>
        </p:spPr>
        <p:style>
          <a:lnRef idx="2">
            <a:schemeClr val="accent5"/>
          </a:lnRef>
          <a:fillRef idx="1">
            <a:schemeClr val="lt1"/>
          </a:fillRef>
          <a:effectRef idx="0">
            <a:schemeClr val="accent5"/>
          </a:effectRef>
          <a:fontRef idx="minor">
            <a:schemeClr val="dk1"/>
          </a:fontRef>
        </p:style>
      </p:pic>
      <p:pic>
        <p:nvPicPr>
          <p:cNvPr id="11" name="Picture 10" descr="Screen Shot 2012-08-09 at 2.12.42 AM.png"/>
          <p:cNvPicPr>
            <a:picLocks noChangeAspect="1"/>
          </p:cNvPicPr>
          <p:nvPr/>
        </p:nvPicPr>
        <p:blipFill>
          <a:blip r:embed="rId8">
            <a:alphaModFix amt="88000"/>
            <a:extLst>
              <a:ext uri="{28A0092B-C50C-407E-A947-70E740481C1C}">
                <a14:useLocalDpi xmlns:a14="http://schemas.microsoft.com/office/drawing/2010/main" val="0"/>
              </a:ext>
            </a:extLst>
          </a:blip>
          <a:stretch>
            <a:fillRect/>
          </a:stretch>
        </p:blipFill>
        <p:spPr>
          <a:xfrm>
            <a:off x="7171153" y="4706559"/>
            <a:ext cx="1430572" cy="1317545"/>
          </a:xfrm>
          <a:prstGeom prst="rect">
            <a:avLst/>
          </a:prstGeom>
          <a:ln w="76200" cmpd="sng"/>
        </p:spPr>
        <p:style>
          <a:lnRef idx="2">
            <a:schemeClr val="accent5"/>
          </a:lnRef>
          <a:fillRef idx="1">
            <a:schemeClr val="lt1"/>
          </a:fillRef>
          <a:effectRef idx="0">
            <a:schemeClr val="accent5"/>
          </a:effectRef>
          <a:fontRef idx="minor">
            <a:schemeClr val="dk1"/>
          </a:fontRef>
        </p:style>
      </p:pic>
      <p:pic>
        <p:nvPicPr>
          <p:cNvPr id="12" name="Picture 11" descr="Screen Shot 2012-08-09 at 2.27.01 AM.png"/>
          <p:cNvPicPr>
            <a:picLocks noChangeAspect="1"/>
          </p:cNvPicPr>
          <p:nvPr/>
        </p:nvPicPr>
        <p:blipFill>
          <a:blip r:embed="rId9">
            <a:alphaModFix amt="88000"/>
            <a:extLst>
              <a:ext uri="{28A0092B-C50C-407E-A947-70E740481C1C}">
                <a14:useLocalDpi xmlns:a14="http://schemas.microsoft.com/office/drawing/2010/main" val="0"/>
              </a:ext>
            </a:extLst>
          </a:blip>
          <a:stretch>
            <a:fillRect/>
          </a:stretch>
        </p:blipFill>
        <p:spPr>
          <a:xfrm>
            <a:off x="604318" y="4706559"/>
            <a:ext cx="1556540" cy="1317545"/>
          </a:xfrm>
          <a:prstGeom prst="rect">
            <a:avLst/>
          </a:prstGeom>
          <a:ln w="76200" cmpd="sng"/>
        </p:spPr>
        <p:style>
          <a:lnRef idx="2">
            <a:schemeClr val="accent5"/>
          </a:lnRef>
          <a:fillRef idx="1">
            <a:schemeClr val="lt1"/>
          </a:fillRef>
          <a:effectRef idx="0">
            <a:schemeClr val="accent5"/>
          </a:effectRef>
          <a:fontRef idx="minor">
            <a:schemeClr val="dk1"/>
          </a:fontRef>
        </p:style>
      </p:pic>
    </p:spTree>
    <p:extLst>
      <p:ext uri="{BB962C8B-B14F-4D97-AF65-F5344CB8AC3E}">
        <p14:creationId xmlns:p14="http://schemas.microsoft.com/office/powerpoint/2010/main" val="376777115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685" y="218974"/>
            <a:ext cx="7772400" cy="262769"/>
          </a:xfrm>
        </p:spPr>
        <p:txBody>
          <a:bodyPr>
            <a:normAutofit/>
          </a:bodyPr>
          <a:lstStyle/>
          <a:p>
            <a:r>
              <a:rPr lang="en-US" sz="1000" dirty="0" smtClean="0">
                <a:solidFill>
                  <a:srgbClr val="000000"/>
                </a:solidFill>
              </a:rPr>
              <a:t>Report of Findings: MyGofer Delivery Bar – July 2012</a:t>
            </a:r>
            <a:endParaRPr lang="en-US" sz="1000" dirty="0">
              <a:solidFill>
                <a:srgbClr val="000000"/>
              </a:solidFill>
            </a:endParaRPr>
          </a:p>
        </p:txBody>
      </p:sp>
      <p:sp>
        <p:nvSpPr>
          <p:cNvPr id="4" name="TextBox 3"/>
          <p:cNvSpPr txBox="1"/>
          <p:nvPr/>
        </p:nvSpPr>
        <p:spPr>
          <a:xfrm>
            <a:off x="446232" y="648865"/>
            <a:ext cx="7238747" cy="1569660"/>
          </a:xfrm>
          <a:prstGeom prst="rect">
            <a:avLst/>
          </a:prstGeom>
          <a:noFill/>
          <a:ln>
            <a:noFill/>
          </a:ln>
        </p:spPr>
        <p:txBody>
          <a:bodyPr wrap="square" rtlCol="0">
            <a:spAutoFit/>
          </a:bodyPr>
          <a:lstStyle/>
          <a:p>
            <a:r>
              <a:rPr lang="en-US" sz="1200" b="1" dirty="0" smtClean="0">
                <a:solidFill>
                  <a:srgbClr val="FF6600"/>
                </a:solidFill>
                <a:latin typeface="Helvetica Neue Light"/>
                <a:cs typeface="Helvetica Neue Light"/>
              </a:rPr>
              <a:t>Topic: </a:t>
            </a:r>
            <a:r>
              <a:rPr lang="en-US" sz="1200" b="1" dirty="0" smtClean="0">
                <a:latin typeface="Helvetica Neue Light"/>
                <a:cs typeface="Helvetica Neue Light"/>
              </a:rPr>
              <a:t>Reactions to </a:t>
            </a:r>
            <a:r>
              <a:rPr lang="en-US" sz="1200" b="1" dirty="0" err="1" smtClean="0">
                <a:latin typeface="Helvetica Neue Light"/>
                <a:cs typeface="Helvetica Neue Light"/>
              </a:rPr>
              <a:t>sears.com</a:t>
            </a:r>
            <a:r>
              <a:rPr lang="en-US" sz="1200" b="1" dirty="0" smtClean="0">
                <a:latin typeface="Helvetica Neue Light"/>
                <a:cs typeface="Helvetica Neue Light"/>
              </a:rPr>
              <a:t> Experience:  Overall Ease of Use</a:t>
            </a:r>
          </a:p>
          <a:p>
            <a:r>
              <a:rPr lang="en-US" sz="1200" b="1" dirty="0" smtClean="0">
                <a:solidFill>
                  <a:srgbClr val="FF6600"/>
                </a:solidFill>
                <a:latin typeface="Helvetica Neue Light"/>
                <a:cs typeface="Helvetica Neue Light"/>
              </a:rPr>
              <a:t>Severity: </a:t>
            </a:r>
          </a:p>
          <a:p>
            <a:endParaRPr lang="en-US" sz="1200" b="1" dirty="0" smtClean="0">
              <a:solidFill>
                <a:srgbClr val="FF6600"/>
              </a:solidFill>
              <a:latin typeface="Helvetica Neue Light"/>
              <a:cs typeface="Helvetica Neue Light"/>
            </a:endParaRPr>
          </a:p>
          <a:p>
            <a:r>
              <a:rPr lang="en-US" sz="1200" b="1" dirty="0" smtClean="0">
                <a:solidFill>
                  <a:srgbClr val="FF6600"/>
                </a:solidFill>
                <a:latin typeface="Helvetica Neue Light"/>
                <a:cs typeface="Helvetica Neue Light"/>
              </a:rPr>
              <a:t>Issue:</a:t>
            </a:r>
          </a:p>
          <a:p>
            <a:endParaRPr lang="en-US" sz="1200" dirty="0" smtClean="0">
              <a:latin typeface="Helvetica Neue Light"/>
              <a:cs typeface="Helvetica Neue Light"/>
            </a:endParaRPr>
          </a:p>
          <a:p>
            <a:r>
              <a:rPr lang="en-US" sz="1200" b="1" dirty="0" smtClean="0">
                <a:solidFill>
                  <a:srgbClr val="FF6600"/>
                </a:solidFill>
                <a:latin typeface="Helvetica Neue Light"/>
                <a:cs typeface="Helvetica Neue Light"/>
              </a:rPr>
              <a:t>Observations: </a:t>
            </a:r>
            <a:r>
              <a:rPr lang="en-US" sz="1200" b="1" dirty="0" smtClean="0">
                <a:solidFill>
                  <a:srgbClr val="000000"/>
                </a:solidFill>
                <a:latin typeface="Helvetica Neue Light"/>
                <a:cs typeface="Helvetica Neue Light"/>
              </a:rPr>
              <a:t>   SCORE, </a:t>
            </a:r>
            <a:r>
              <a:rPr lang="en-US" sz="1200" b="1" dirty="0" err="1" smtClean="0">
                <a:solidFill>
                  <a:srgbClr val="000000"/>
                </a:solidFill>
                <a:latin typeface="Helvetica Neue Light"/>
                <a:cs typeface="Helvetica Neue Light"/>
              </a:rPr>
              <a:t>overal</a:t>
            </a:r>
            <a:r>
              <a:rPr lang="en-US" sz="1200" b="1" dirty="0" smtClean="0">
                <a:solidFill>
                  <a:srgbClr val="000000"/>
                </a:solidFill>
                <a:latin typeface="Helvetica Neue Light"/>
                <a:cs typeface="Helvetica Neue Light"/>
              </a:rPr>
              <a:t> easy</a:t>
            </a:r>
          </a:p>
          <a:p>
            <a:endParaRPr lang="en-US" sz="1200" dirty="0" smtClean="0">
              <a:latin typeface="Helvetica Neue Light"/>
              <a:cs typeface="Helvetica Neue Light"/>
            </a:endParaRPr>
          </a:p>
          <a:p>
            <a:r>
              <a:rPr lang="en-US" sz="1200" b="1" dirty="0" smtClean="0">
                <a:solidFill>
                  <a:srgbClr val="FF6600"/>
                </a:solidFill>
                <a:latin typeface="Helvetica Neue Light"/>
                <a:cs typeface="Helvetica Neue Light"/>
              </a:rPr>
              <a:t>Implications: </a:t>
            </a:r>
            <a:r>
              <a:rPr lang="en-US" sz="1200" b="1" dirty="0" smtClean="0">
                <a:solidFill>
                  <a:srgbClr val="000000"/>
                </a:solidFill>
                <a:latin typeface="Helvetica Neue Light"/>
                <a:cs typeface="Helvetica Neue Light"/>
              </a:rPr>
              <a:t> </a:t>
            </a:r>
          </a:p>
        </p:txBody>
      </p:sp>
      <p:sp>
        <p:nvSpPr>
          <p:cNvPr id="7" name="TextBox 6"/>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20</a:t>
            </a:fld>
            <a:endParaRPr lang="en-US" sz="1400" dirty="0">
              <a:latin typeface="Helvetica Neue Light"/>
              <a:cs typeface="Helvetica Neue Light"/>
            </a:endParaRPr>
          </a:p>
        </p:txBody>
      </p:sp>
    </p:spTree>
    <p:extLst>
      <p:ext uri="{BB962C8B-B14F-4D97-AF65-F5344CB8AC3E}">
        <p14:creationId xmlns:p14="http://schemas.microsoft.com/office/powerpoint/2010/main" val="170355236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685" y="218974"/>
            <a:ext cx="7772400" cy="262769"/>
          </a:xfrm>
        </p:spPr>
        <p:txBody>
          <a:bodyPr>
            <a:normAutofit/>
          </a:bodyPr>
          <a:lstStyle/>
          <a:p>
            <a:r>
              <a:rPr lang="en-US" sz="1000" dirty="0" smtClean="0">
                <a:solidFill>
                  <a:srgbClr val="000000"/>
                </a:solidFill>
              </a:rPr>
              <a:t>Report of Findings: MyGofer Delivery Bar – July 2012</a:t>
            </a:r>
            <a:endParaRPr lang="en-US" sz="1000" dirty="0">
              <a:solidFill>
                <a:srgbClr val="000000"/>
              </a:solidFill>
            </a:endParaRPr>
          </a:p>
        </p:txBody>
      </p:sp>
      <p:sp>
        <p:nvSpPr>
          <p:cNvPr id="4" name="TextBox 3"/>
          <p:cNvSpPr txBox="1"/>
          <p:nvPr/>
        </p:nvSpPr>
        <p:spPr>
          <a:xfrm>
            <a:off x="446232" y="648865"/>
            <a:ext cx="7238747" cy="2123658"/>
          </a:xfrm>
          <a:prstGeom prst="rect">
            <a:avLst/>
          </a:prstGeom>
          <a:noFill/>
          <a:ln>
            <a:noFill/>
          </a:ln>
        </p:spPr>
        <p:txBody>
          <a:bodyPr wrap="square" rtlCol="0">
            <a:spAutoFit/>
          </a:bodyPr>
          <a:lstStyle/>
          <a:p>
            <a:r>
              <a:rPr lang="en-US" sz="1200" b="1" dirty="0" smtClean="0">
                <a:solidFill>
                  <a:srgbClr val="FF6600"/>
                </a:solidFill>
                <a:latin typeface="Helvetica Neue Light"/>
                <a:cs typeface="Helvetica Neue Light"/>
              </a:rPr>
              <a:t>Topic:  </a:t>
            </a:r>
            <a:r>
              <a:rPr lang="en-US" sz="1200" b="1" dirty="0" smtClean="0">
                <a:latin typeface="Helvetica Neue Light"/>
                <a:cs typeface="Helvetica Neue Light"/>
              </a:rPr>
              <a:t>Perception of offerings at sears, hypothetical intended use.</a:t>
            </a:r>
          </a:p>
          <a:p>
            <a:endParaRPr lang="en-US" sz="1200" b="1" dirty="0" smtClean="0">
              <a:solidFill>
                <a:srgbClr val="FF6600"/>
              </a:solidFill>
              <a:latin typeface="Helvetica Neue Light"/>
              <a:cs typeface="Helvetica Neue Light"/>
            </a:endParaRPr>
          </a:p>
          <a:p>
            <a:r>
              <a:rPr lang="en-US" sz="1200" b="1" dirty="0" smtClean="0">
                <a:solidFill>
                  <a:srgbClr val="FF6600"/>
                </a:solidFill>
                <a:latin typeface="Helvetica Neue Light"/>
                <a:cs typeface="Helvetica Neue Light"/>
              </a:rPr>
              <a:t>Severity: </a:t>
            </a:r>
          </a:p>
          <a:p>
            <a:endParaRPr lang="en-US" sz="1200" b="1" dirty="0" smtClean="0">
              <a:solidFill>
                <a:srgbClr val="FF6600"/>
              </a:solidFill>
              <a:latin typeface="Helvetica Neue Light"/>
              <a:cs typeface="Helvetica Neue Light"/>
            </a:endParaRPr>
          </a:p>
          <a:p>
            <a:r>
              <a:rPr lang="en-US" sz="1200" b="1" dirty="0" smtClean="0">
                <a:solidFill>
                  <a:srgbClr val="FF6600"/>
                </a:solidFill>
                <a:latin typeface="Helvetica Neue Light"/>
                <a:cs typeface="Helvetica Neue Light"/>
              </a:rPr>
              <a:t>Issue:</a:t>
            </a:r>
          </a:p>
          <a:p>
            <a:endParaRPr lang="en-US" sz="1200" dirty="0" smtClean="0">
              <a:latin typeface="Helvetica Neue Light"/>
              <a:cs typeface="Helvetica Neue Light"/>
            </a:endParaRPr>
          </a:p>
          <a:p>
            <a:r>
              <a:rPr lang="en-US" sz="1200" b="1" dirty="0" smtClean="0">
                <a:solidFill>
                  <a:srgbClr val="FF6600"/>
                </a:solidFill>
                <a:latin typeface="Helvetica Neue Light"/>
                <a:cs typeface="Helvetica Neue Light"/>
              </a:rPr>
              <a:t>Observations: </a:t>
            </a:r>
            <a:r>
              <a:rPr lang="en-US" sz="1200" b="1" dirty="0" smtClean="0">
                <a:solidFill>
                  <a:srgbClr val="000000"/>
                </a:solidFill>
                <a:latin typeface="Helvetica Neue Light"/>
                <a:cs typeface="Helvetica Neue Light"/>
              </a:rPr>
              <a:t> </a:t>
            </a:r>
          </a:p>
          <a:p>
            <a:endParaRPr lang="en-US" sz="1200" dirty="0" smtClean="0">
              <a:latin typeface="Helvetica Neue Light"/>
              <a:cs typeface="Helvetica Neue Light"/>
            </a:endParaRPr>
          </a:p>
          <a:p>
            <a:endParaRPr lang="en-US" sz="1200" dirty="0">
              <a:latin typeface="Helvetica Neue Light"/>
              <a:cs typeface="Helvetica Neue Light"/>
            </a:endParaRPr>
          </a:p>
          <a:p>
            <a:endParaRPr lang="en-US" sz="1200" dirty="0" smtClean="0">
              <a:latin typeface="Helvetica Neue Light"/>
              <a:cs typeface="Helvetica Neue Light"/>
            </a:endParaRPr>
          </a:p>
          <a:p>
            <a:r>
              <a:rPr lang="en-US" sz="1200" b="1" dirty="0" smtClean="0">
                <a:solidFill>
                  <a:srgbClr val="FF6600"/>
                </a:solidFill>
                <a:latin typeface="Helvetica Neue Light"/>
                <a:cs typeface="Helvetica Neue Light"/>
              </a:rPr>
              <a:t>Implications: </a:t>
            </a:r>
            <a:r>
              <a:rPr lang="en-US" sz="1200" b="1" dirty="0" smtClean="0">
                <a:solidFill>
                  <a:srgbClr val="000000"/>
                </a:solidFill>
                <a:latin typeface="Helvetica Neue Light"/>
                <a:cs typeface="Helvetica Neue Light"/>
              </a:rPr>
              <a:t> </a:t>
            </a:r>
          </a:p>
        </p:txBody>
      </p:sp>
      <p:sp>
        <p:nvSpPr>
          <p:cNvPr id="7" name="TextBox 6"/>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21</a:t>
            </a:fld>
            <a:endParaRPr lang="en-US" sz="1400" dirty="0">
              <a:latin typeface="Helvetica Neue Light"/>
              <a:cs typeface="Helvetica Neue Light"/>
            </a:endParaRPr>
          </a:p>
        </p:txBody>
      </p:sp>
      <p:pic>
        <p:nvPicPr>
          <p:cNvPr id="3" name="searssells.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30685" y="1145363"/>
            <a:ext cx="4172987" cy="3129740"/>
          </a:xfrm>
          <a:prstGeom prst="rect">
            <a:avLst/>
          </a:prstGeom>
        </p:spPr>
      </p:pic>
      <p:sp>
        <p:nvSpPr>
          <p:cNvPr id="6" name="TextBox 5"/>
          <p:cNvSpPr txBox="1"/>
          <p:nvPr/>
        </p:nvSpPr>
        <p:spPr>
          <a:xfrm>
            <a:off x="4735378" y="2076030"/>
            <a:ext cx="2290607" cy="369332"/>
          </a:xfrm>
          <a:prstGeom prst="rect">
            <a:avLst/>
          </a:prstGeom>
          <a:solidFill>
            <a:srgbClr val="800000"/>
          </a:solidFill>
          <a:ln>
            <a:noFill/>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FFFFFF"/>
                </a:solidFill>
              </a:rPr>
              <a:t>&lt;</a:t>
            </a:r>
            <a:r>
              <a:rPr lang="en-US" dirty="0" smtClean="0">
                <a:solidFill>
                  <a:srgbClr val="FFFFFF"/>
                </a:solidFill>
              </a:rPr>
              <a:t>USER CAM&gt;</a:t>
            </a:r>
            <a:endParaRPr lang="en-US" dirty="0">
              <a:solidFill>
                <a:srgbClr val="FFFFFF"/>
              </a:solidFill>
            </a:endParaRPr>
          </a:p>
        </p:txBody>
      </p:sp>
    </p:spTree>
    <p:extLst>
      <p:ext uri="{BB962C8B-B14F-4D97-AF65-F5344CB8AC3E}">
        <p14:creationId xmlns:p14="http://schemas.microsoft.com/office/powerpoint/2010/main" val="2423338950"/>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42246" y="662677"/>
            <a:ext cx="6010007" cy="4893646"/>
          </a:xfrm>
          <a:prstGeom prst="rect">
            <a:avLst/>
          </a:prstGeom>
          <a:noFill/>
          <a:ln>
            <a:noFill/>
          </a:ln>
        </p:spPr>
        <p:txBody>
          <a:bodyPr wrap="square" rtlCol="0">
            <a:spAutoFit/>
          </a:bodyPr>
          <a:lstStyle/>
          <a:p>
            <a:r>
              <a:rPr lang="en-US" sz="1200" b="1" dirty="0" smtClean="0">
                <a:solidFill>
                  <a:srgbClr val="FF6600"/>
                </a:solidFill>
                <a:latin typeface="Helvetica Neue Light"/>
                <a:cs typeface="Helvetica Neue Light"/>
              </a:rPr>
              <a:t>Topic:  </a:t>
            </a:r>
            <a:r>
              <a:rPr lang="en-US" sz="1200" b="1" dirty="0" err="1" smtClean="0">
                <a:solidFill>
                  <a:srgbClr val="FF6600"/>
                </a:solidFill>
                <a:latin typeface="Helvetica Neue Light"/>
                <a:cs typeface="Helvetica Neue Light"/>
              </a:rPr>
              <a:t>Emotiional</a:t>
            </a:r>
            <a:r>
              <a:rPr lang="en-US" sz="1200" b="1" dirty="0" smtClean="0">
                <a:solidFill>
                  <a:srgbClr val="FF6600"/>
                </a:solidFill>
                <a:latin typeface="Helvetica Neue Light"/>
                <a:cs typeface="Helvetica Neue Light"/>
              </a:rPr>
              <a:t> reactions to </a:t>
            </a:r>
            <a:r>
              <a:rPr lang="en-US" sz="1200" b="1" dirty="0" err="1" smtClean="0">
                <a:solidFill>
                  <a:srgbClr val="FF6600"/>
                </a:solidFill>
                <a:latin typeface="Helvetica Neue Light"/>
                <a:cs typeface="Helvetica Neue Light"/>
              </a:rPr>
              <a:t>sears.com</a:t>
            </a:r>
            <a:r>
              <a:rPr lang="en-US" sz="1200" b="1" dirty="0" smtClean="0">
                <a:solidFill>
                  <a:srgbClr val="FF6600"/>
                </a:solidFill>
                <a:latin typeface="Helvetica Neue Light"/>
                <a:cs typeface="Helvetica Neue Light"/>
              </a:rPr>
              <a:t>:   Belief/trust in integrity of the brand  strong, but window is closing.</a:t>
            </a:r>
          </a:p>
          <a:p>
            <a:endParaRPr lang="en-US" sz="1200" b="1" dirty="0" smtClean="0">
              <a:solidFill>
                <a:srgbClr val="FF6600"/>
              </a:solidFill>
              <a:latin typeface="Helvetica Neue Light"/>
              <a:cs typeface="Helvetica Neue Light"/>
            </a:endParaRPr>
          </a:p>
          <a:p>
            <a:r>
              <a:rPr lang="en-US" sz="1200" b="1" dirty="0" smtClean="0">
                <a:solidFill>
                  <a:srgbClr val="FF6600"/>
                </a:solidFill>
                <a:latin typeface="Helvetica Neue Light"/>
                <a:cs typeface="Helvetica Neue Light"/>
              </a:rPr>
              <a:t>Severity: </a:t>
            </a:r>
          </a:p>
          <a:p>
            <a:endParaRPr lang="en-US" sz="1200" b="1" dirty="0" smtClean="0">
              <a:solidFill>
                <a:srgbClr val="FF6600"/>
              </a:solidFill>
              <a:latin typeface="Helvetica Neue Light"/>
              <a:cs typeface="Helvetica Neue Light"/>
            </a:endParaRPr>
          </a:p>
          <a:p>
            <a:r>
              <a:rPr lang="en-US" sz="1200" b="1" dirty="0" smtClean="0">
                <a:solidFill>
                  <a:srgbClr val="FF6600"/>
                </a:solidFill>
                <a:latin typeface="Helvetica Neue Light"/>
                <a:cs typeface="Helvetica Neue Light"/>
              </a:rPr>
              <a:t>Observations: </a:t>
            </a:r>
            <a:r>
              <a:rPr lang="en-US" sz="1200" b="1" dirty="0" smtClean="0">
                <a:solidFill>
                  <a:srgbClr val="000000"/>
                </a:solidFill>
                <a:latin typeface="Helvetica Neue Light"/>
                <a:cs typeface="Helvetica Neue Light"/>
              </a:rPr>
              <a:t> </a:t>
            </a:r>
          </a:p>
          <a:p>
            <a:endParaRPr lang="en-US" sz="1200" b="1" dirty="0" smtClean="0">
              <a:solidFill>
                <a:srgbClr val="000000"/>
              </a:solidFill>
              <a:latin typeface="Helvetica Neue Light"/>
              <a:cs typeface="Helvetica Neue Light"/>
            </a:endParaRPr>
          </a:p>
          <a:p>
            <a:endParaRPr lang="en-US" sz="1200" b="1" dirty="0" smtClean="0">
              <a:solidFill>
                <a:srgbClr val="000000"/>
              </a:solidFill>
              <a:latin typeface="Helvetica Neue Light"/>
              <a:cs typeface="Helvetica Neue Light"/>
            </a:endParaRPr>
          </a:p>
          <a:p>
            <a:endParaRPr lang="en-US" sz="1200" b="1" dirty="0">
              <a:solidFill>
                <a:srgbClr val="000000"/>
              </a:solidFill>
              <a:latin typeface="Helvetica Neue Light"/>
              <a:cs typeface="Helvetica Neue Light"/>
            </a:endParaRPr>
          </a:p>
          <a:p>
            <a:endParaRPr lang="en-US" sz="1200" b="1" dirty="0" smtClean="0">
              <a:solidFill>
                <a:srgbClr val="000000"/>
              </a:solidFill>
              <a:latin typeface="Helvetica Neue Light"/>
              <a:cs typeface="Helvetica Neue Light"/>
            </a:endParaRPr>
          </a:p>
          <a:p>
            <a:endParaRPr lang="en-US" sz="1200" b="1" dirty="0">
              <a:solidFill>
                <a:srgbClr val="000000"/>
              </a:solidFill>
              <a:latin typeface="Helvetica Neue Light"/>
              <a:cs typeface="Helvetica Neue Light"/>
            </a:endParaRPr>
          </a:p>
          <a:p>
            <a:endParaRPr lang="en-US" sz="1200" b="1" dirty="0" smtClean="0">
              <a:solidFill>
                <a:srgbClr val="000000"/>
              </a:solidFill>
              <a:latin typeface="Helvetica Neue Light"/>
              <a:cs typeface="Helvetica Neue Light"/>
            </a:endParaRPr>
          </a:p>
          <a:p>
            <a:endParaRPr lang="en-US" sz="1200" b="1" dirty="0">
              <a:solidFill>
                <a:srgbClr val="000000"/>
              </a:solidFill>
              <a:latin typeface="Helvetica Neue Light"/>
              <a:cs typeface="Helvetica Neue Light"/>
            </a:endParaRPr>
          </a:p>
          <a:p>
            <a:endParaRPr lang="en-US" sz="1200" b="1" dirty="0" smtClean="0">
              <a:solidFill>
                <a:srgbClr val="000000"/>
              </a:solidFill>
              <a:latin typeface="Helvetica Neue Light"/>
              <a:cs typeface="Helvetica Neue Light"/>
            </a:endParaRPr>
          </a:p>
          <a:p>
            <a:endParaRPr lang="en-US" sz="1200" b="1" dirty="0">
              <a:solidFill>
                <a:srgbClr val="000000"/>
              </a:solidFill>
              <a:latin typeface="Helvetica Neue Light"/>
              <a:cs typeface="Helvetica Neue Light"/>
            </a:endParaRPr>
          </a:p>
          <a:p>
            <a:endParaRPr lang="en-US" sz="1200" b="1" dirty="0" smtClean="0">
              <a:solidFill>
                <a:srgbClr val="000000"/>
              </a:solidFill>
              <a:latin typeface="Helvetica Neue Light"/>
              <a:cs typeface="Helvetica Neue Light"/>
            </a:endParaRPr>
          </a:p>
          <a:p>
            <a:endParaRPr lang="en-US" sz="1200" b="1" dirty="0">
              <a:solidFill>
                <a:srgbClr val="000000"/>
              </a:solidFill>
              <a:latin typeface="Helvetica Neue Light"/>
              <a:cs typeface="Helvetica Neue Light"/>
            </a:endParaRPr>
          </a:p>
          <a:p>
            <a:endParaRPr lang="en-US" sz="1200" b="1" dirty="0" smtClean="0">
              <a:solidFill>
                <a:srgbClr val="000000"/>
              </a:solidFill>
              <a:latin typeface="Helvetica Neue Light"/>
              <a:cs typeface="Helvetica Neue Light"/>
            </a:endParaRPr>
          </a:p>
          <a:p>
            <a:endParaRPr lang="en-US" sz="1200" b="1" dirty="0" smtClean="0">
              <a:solidFill>
                <a:srgbClr val="000000"/>
              </a:solidFill>
              <a:latin typeface="Helvetica Neue Light"/>
              <a:cs typeface="Helvetica Neue Light"/>
            </a:endParaRPr>
          </a:p>
          <a:p>
            <a:endParaRPr lang="en-US" sz="1200" b="1" dirty="0">
              <a:solidFill>
                <a:srgbClr val="000000"/>
              </a:solidFill>
              <a:latin typeface="Helvetica Neue Light"/>
              <a:cs typeface="Helvetica Neue Light"/>
            </a:endParaRPr>
          </a:p>
          <a:p>
            <a:endParaRPr lang="en-US" sz="1200" b="1" dirty="0" smtClean="0">
              <a:solidFill>
                <a:srgbClr val="000000"/>
              </a:solidFill>
              <a:latin typeface="Helvetica Neue Light"/>
              <a:cs typeface="Helvetica Neue Light"/>
            </a:endParaRPr>
          </a:p>
          <a:p>
            <a:endParaRPr lang="en-US" sz="1200" b="1" dirty="0">
              <a:solidFill>
                <a:srgbClr val="000000"/>
              </a:solidFill>
              <a:latin typeface="Helvetica Neue Light"/>
              <a:cs typeface="Helvetica Neue Light"/>
            </a:endParaRPr>
          </a:p>
          <a:p>
            <a:endParaRPr lang="en-US" sz="1200" dirty="0" smtClean="0">
              <a:latin typeface="Helvetica Neue Light"/>
              <a:cs typeface="Helvetica Neue Light"/>
            </a:endParaRPr>
          </a:p>
          <a:p>
            <a:endParaRPr lang="en-US" sz="1200" dirty="0">
              <a:latin typeface="Helvetica Neue Light"/>
              <a:cs typeface="Helvetica Neue Light"/>
            </a:endParaRPr>
          </a:p>
          <a:p>
            <a:endParaRPr lang="en-US" sz="1200" dirty="0" smtClean="0">
              <a:latin typeface="Helvetica Neue Light"/>
              <a:cs typeface="Helvetica Neue Light"/>
            </a:endParaRPr>
          </a:p>
          <a:p>
            <a:r>
              <a:rPr lang="en-US" sz="1200" b="1" dirty="0" smtClean="0">
                <a:solidFill>
                  <a:srgbClr val="FF6600"/>
                </a:solidFill>
                <a:latin typeface="Helvetica Neue Light"/>
                <a:cs typeface="Helvetica Neue Light"/>
              </a:rPr>
              <a:t>Implications: </a:t>
            </a:r>
            <a:r>
              <a:rPr lang="en-US" sz="1200" b="1" dirty="0" smtClean="0">
                <a:solidFill>
                  <a:srgbClr val="000000"/>
                </a:solidFill>
                <a:latin typeface="Helvetica Neue Light"/>
                <a:cs typeface="Helvetica Neue Light"/>
              </a:rPr>
              <a:t> </a:t>
            </a:r>
          </a:p>
        </p:txBody>
      </p:sp>
      <p:pic>
        <p:nvPicPr>
          <p:cNvPr id="3" name="467371F-3.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862592" y="3061860"/>
            <a:ext cx="2898356" cy="2415469"/>
          </a:xfrm>
          <a:prstGeom prst="rect">
            <a:avLst/>
          </a:prstGeom>
          <a:ln w="76200" cmpd="sng">
            <a:solidFill>
              <a:srgbClr val="31859C"/>
            </a:solidFill>
          </a:ln>
        </p:spPr>
      </p:pic>
      <p:sp>
        <p:nvSpPr>
          <p:cNvPr id="2" name="Title 1"/>
          <p:cNvSpPr>
            <a:spLocks noGrp="1"/>
          </p:cNvSpPr>
          <p:nvPr>
            <p:ph type="ctrTitle"/>
          </p:nvPr>
        </p:nvSpPr>
        <p:spPr>
          <a:xfrm>
            <a:off x="291685" y="218974"/>
            <a:ext cx="7772400" cy="262769"/>
          </a:xfrm>
        </p:spPr>
        <p:txBody>
          <a:bodyPr>
            <a:normAutofit/>
          </a:bodyPr>
          <a:lstStyle/>
          <a:p>
            <a:r>
              <a:rPr lang="en-US" sz="1000" dirty="0" smtClean="0">
                <a:solidFill>
                  <a:srgbClr val="000000"/>
                </a:solidFill>
              </a:rPr>
              <a:t>Report of Findings: MyGofer Delivery Bar – July 2012</a:t>
            </a:r>
            <a:endParaRPr lang="en-US" sz="1000" dirty="0">
              <a:solidFill>
                <a:srgbClr val="000000"/>
              </a:solidFill>
            </a:endParaRPr>
          </a:p>
        </p:txBody>
      </p:sp>
      <p:sp>
        <p:nvSpPr>
          <p:cNvPr id="7" name="TextBox 6"/>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22</a:t>
            </a:fld>
            <a:endParaRPr lang="en-US" sz="1400" dirty="0">
              <a:latin typeface="Helvetica Neue Light"/>
              <a:cs typeface="Helvetica Neue Light"/>
            </a:endParaRPr>
          </a:p>
        </p:txBody>
      </p:sp>
      <p:sp>
        <p:nvSpPr>
          <p:cNvPr id="6" name="TextBox 5"/>
          <p:cNvSpPr txBox="1"/>
          <p:nvPr/>
        </p:nvSpPr>
        <p:spPr>
          <a:xfrm>
            <a:off x="5773478" y="4408895"/>
            <a:ext cx="2290607" cy="369332"/>
          </a:xfrm>
          <a:prstGeom prst="rect">
            <a:avLst/>
          </a:prstGeom>
          <a:solidFill>
            <a:srgbClr val="800000"/>
          </a:solidFill>
          <a:ln>
            <a:noFill/>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FFFFFF"/>
                </a:solidFill>
              </a:rPr>
              <a:t>&lt;</a:t>
            </a:r>
            <a:r>
              <a:rPr lang="en-US" dirty="0" smtClean="0">
                <a:solidFill>
                  <a:srgbClr val="FFFFFF"/>
                </a:solidFill>
              </a:rPr>
              <a:t>USER CAM&gt;</a:t>
            </a:r>
            <a:endParaRPr lang="en-US" dirty="0">
              <a:solidFill>
                <a:srgbClr val="FFFFFF"/>
              </a:solidFill>
            </a:endParaRPr>
          </a:p>
        </p:txBody>
      </p:sp>
    </p:spTree>
    <p:extLst>
      <p:ext uri="{BB962C8B-B14F-4D97-AF65-F5344CB8AC3E}">
        <p14:creationId xmlns:p14="http://schemas.microsoft.com/office/powerpoint/2010/main" val="296520976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685" y="218974"/>
            <a:ext cx="7772400" cy="262769"/>
          </a:xfrm>
        </p:spPr>
        <p:txBody>
          <a:bodyPr>
            <a:normAutofit/>
          </a:bodyPr>
          <a:lstStyle/>
          <a:p>
            <a:r>
              <a:rPr lang="en-US" sz="1000" dirty="0" smtClean="0">
                <a:solidFill>
                  <a:srgbClr val="000000"/>
                </a:solidFill>
              </a:rPr>
              <a:t>Report of Findings: MyGofer Delivery Bar – July 2012</a:t>
            </a:r>
            <a:endParaRPr lang="en-US" sz="1000" dirty="0">
              <a:solidFill>
                <a:srgbClr val="000000"/>
              </a:solidFill>
            </a:endParaRPr>
          </a:p>
        </p:txBody>
      </p:sp>
      <p:sp>
        <p:nvSpPr>
          <p:cNvPr id="4" name="TextBox 3"/>
          <p:cNvSpPr txBox="1"/>
          <p:nvPr/>
        </p:nvSpPr>
        <p:spPr>
          <a:xfrm>
            <a:off x="185421" y="438544"/>
            <a:ext cx="7238747" cy="2308324"/>
          </a:xfrm>
          <a:prstGeom prst="rect">
            <a:avLst/>
          </a:prstGeom>
          <a:noFill/>
          <a:ln>
            <a:noFill/>
          </a:ln>
        </p:spPr>
        <p:txBody>
          <a:bodyPr wrap="square" rtlCol="0">
            <a:spAutoFit/>
          </a:bodyPr>
          <a:lstStyle/>
          <a:p>
            <a:r>
              <a:rPr lang="en-US" sz="1200" b="1" dirty="0" smtClean="0">
                <a:solidFill>
                  <a:srgbClr val="FF6600"/>
                </a:solidFill>
                <a:latin typeface="Helvetica Neue Light"/>
                <a:cs typeface="Helvetica Neue Light"/>
              </a:rPr>
              <a:t>Topic:  </a:t>
            </a:r>
            <a:r>
              <a:rPr lang="en-US" sz="1200" b="1" dirty="0" err="1" smtClean="0">
                <a:solidFill>
                  <a:srgbClr val="FF6600"/>
                </a:solidFill>
                <a:latin typeface="Helvetica Neue Light"/>
                <a:cs typeface="Helvetica Neue Light"/>
              </a:rPr>
              <a:t>Emotiional</a:t>
            </a:r>
            <a:r>
              <a:rPr lang="en-US" sz="1200" b="1" dirty="0" smtClean="0">
                <a:solidFill>
                  <a:srgbClr val="FF6600"/>
                </a:solidFill>
                <a:latin typeface="Helvetica Neue Light"/>
                <a:cs typeface="Helvetica Neue Light"/>
              </a:rPr>
              <a:t> reactions to </a:t>
            </a:r>
            <a:r>
              <a:rPr lang="en-US" sz="1200" b="1" dirty="0" err="1" smtClean="0">
                <a:solidFill>
                  <a:srgbClr val="FF6600"/>
                </a:solidFill>
                <a:latin typeface="Helvetica Neue Light"/>
                <a:cs typeface="Helvetica Neue Light"/>
              </a:rPr>
              <a:t>sears.com</a:t>
            </a:r>
            <a:r>
              <a:rPr lang="en-US" sz="1200" b="1" dirty="0" smtClean="0">
                <a:solidFill>
                  <a:srgbClr val="FF6600"/>
                </a:solidFill>
                <a:latin typeface="Helvetica Neue Light"/>
                <a:cs typeface="Helvetica Neue Light"/>
              </a:rPr>
              <a:t>:   Reactions to Aesthetic Presentation </a:t>
            </a:r>
            <a:endParaRPr lang="en-US" sz="1200" b="1" dirty="0">
              <a:solidFill>
                <a:srgbClr val="FF6600"/>
              </a:solidFill>
              <a:latin typeface="Helvetica Neue Light"/>
              <a:cs typeface="Helvetica Neue Light"/>
            </a:endParaRPr>
          </a:p>
          <a:p>
            <a:r>
              <a:rPr lang="en-US" sz="1200" b="1" dirty="0" smtClean="0">
                <a:solidFill>
                  <a:srgbClr val="FF6600"/>
                </a:solidFill>
                <a:latin typeface="Helvetica Neue Light"/>
                <a:cs typeface="Helvetica Neue Light"/>
              </a:rPr>
              <a:t>Severity: </a:t>
            </a:r>
          </a:p>
          <a:p>
            <a:endParaRPr lang="en-US" sz="1200" b="1" dirty="0" smtClean="0">
              <a:solidFill>
                <a:srgbClr val="FF6600"/>
              </a:solidFill>
              <a:latin typeface="Helvetica Neue Light"/>
              <a:cs typeface="Helvetica Neue Light"/>
            </a:endParaRPr>
          </a:p>
          <a:p>
            <a:r>
              <a:rPr lang="en-US" sz="1200" b="1" dirty="0" smtClean="0">
                <a:solidFill>
                  <a:srgbClr val="FF6600"/>
                </a:solidFill>
                <a:latin typeface="Helvetica Neue Light"/>
                <a:cs typeface="Helvetica Neue Light"/>
              </a:rPr>
              <a:t>Issue: </a:t>
            </a:r>
            <a:r>
              <a:rPr lang="en-US" sz="1200" b="1" dirty="0" smtClean="0">
                <a:solidFill>
                  <a:srgbClr val="000000"/>
                </a:solidFill>
                <a:latin typeface="Helvetica Neue Light"/>
                <a:cs typeface="Helvetica Neue Light"/>
              </a:rPr>
              <a:t>Users understand the function of the fulfillment selector in the ZIP drawer. </a:t>
            </a:r>
          </a:p>
          <a:p>
            <a:endParaRPr lang="en-US" sz="1200" dirty="0" smtClean="0">
              <a:latin typeface="Helvetica Neue Light"/>
              <a:cs typeface="Helvetica Neue Light"/>
            </a:endParaRPr>
          </a:p>
          <a:p>
            <a:r>
              <a:rPr lang="en-US" sz="1200" b="1" dirty="0" smtClean="0">
                <a:solidFill>
                  <a:srgbClr val="FF6600"/>
                </a:solidFill>
                <a:latin typeface="Helvetica Neue Light"/>
                <a:cs typeface="Helvetica Neue Light"/>
              </a:rPr>
              <a:t>Observations: </a:t>
            </a:r>
            <a:r>
              <a:rPr lang="en-US" sz="1200" b="1" dirty="0" smtClean="0">
                <a:solidFill>
                  <a:srgbClr val="000000"/>
                </a:solidFill>
                <a:latin typeface="Helvetica Neue Light"/>
                <a:cs typeface="Helvetica Neue Light"/>
              </a:rPr>
              <a:t> </a:t>
            </a:r>
          </a:p>
          <a:p>
            <a:r>
              <a:rPr lang="en-US" sz="1200" dirty="0" smtClean="0">
                <a:latin typeface="Helvetica Neue Light"/>
                <a:cs typeface="Helvetica Neue Light"/>
              </a:rPr>
              <a:t>Layout</a:t>
            </a:r>
          </a:p>
          <a:p>
            <a:r>
              <a:rPr lang="en-US" sz="1200" dirty="0" smtClean="0">
                <a:latin typeface="Helvetica Neue Light"/>
                <a:cs typeface="Helvetica Neue Light"/>
              </a:rPr>
              <a:t>Categorization</a:t>
            </a:r>
          </a:p>
          <a:p>
            <a:r>
              <a:rPr lang="en-US" sz="1200" dirty="0" smtClean="0">
                <a:latin typeface="Helvetica Neue Light"/>
                <a:cs typeface="Helvetica Neue Light"/>
              </a:rPr>
              <a:t>Behavior</a:t>
            </a:r>
          </a:p>
          <a:p>
            <a:r>
              <a:rPr lang="en-US" sz="1200" dirty="0" smtClean="0">
                <a:latin typeface="Helvetica Neue Light"/>
                <a:cs typeface="Helvetica Neue Light"/>
              </a:rPr>
              <a:t>Expectations met</a:t>
            </a:r>
          </a:p>
          <a:p>
            <a:endParaRPr lang="en-US" sz="1200" dirty="0" smtClean="0">
              <a:latin typeface="Helvetica Neue Light"/>
              <a:cs typeface="Helvetica Neue Light"/>
            </a:endParaRPr>
          </a:p>
          <a:p>
            <a:r>
              <a:rPr lang="en-US" sz="1200" b="1" dirty="0" smtClean="0">
                <a:solidFill>
                  <a:srgbClr val="FF6600"/>
                </a:solidFill>
                <a:latin typeface="Helvetica Neue Light"/>
                <a:cs typeface="Helvetica Neue Light"/>
              </a:rPr>
              <a:t>Implications: </a:t>
            </a:r>
            <a:r>
              <a:rPr lang="en-US" sz="1200" b="1" dirty="0" smtClean="0">
                <a:solidFill>
                  <a:srgbClr val="000000"/>
                </a:solidFill>
                <a:latin typeface="Helvetica Neue Light"/>
                <a:cs typeface="Helvetica Neue Light"/>
              </a:rPr>
              <a:t> </a:t>
            </a:r>
          </a:p>
        </p:txBody>
      </p:sp>
      <p:sp>
        <p:nvSpPr>
          <p:cNvPr id="7" name="TextBox 6"/>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23</a:t>
            </a:fld>
            <a:endParaRPr lang="en-US" sz="1400" dirty="0">
              <a:latin typeface="Helvetica Neue Light"/>
              <a:cs typeface="Helvetica Neue Light"/>
            </a:endParaRPr>
          </a:p>
        </p:txBody>
      </p:sp>
      <p:pic>
        <p:nvPicPr>
          <p:cNvPr id="3" name="467371B-2(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32204" y="3848919"/>
            <a:ext cx="2983927" cy="2237945"/>
          </a:xfrm>
          <a:prstGeom prst="rect">
            <a:avLst/>
          </a:prstGeom>
          <a:ln w="76200" cmpd="sng">
            <a:solidFill>
              <a:srgbClr val="31859C"/>
            </a:solidFill>
          </a:ln>
        </p:spPr>
      </p:pic>
      <p:sp>
        <p:nvSpPr>
          <p:cNvPr id="6" name="TextBox 5"/>
          <p:cNvSpPr txBox="1"/>
          <p:nvPr/>
        </p:nvSpPr>
        <p:spPr>
          <a:xfrm>
            <a:off x="5773478" y="4778227"/>
            <a:ext cx="2290607" cy="369332"/>
          </a:xfrm>
          <a:prstGeom prst="rect">
            <a:avLst/>
          </a:prstGeom>
          <a:solidFill>
            <a:srgbClr val="800000"/>
          </a:solidFill>
          <a:ln>
            <a:noFill/>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dirty="0">
                <a:solidFill>
                  <a:srgbClr val="FFFFFF"/>
                </a:solidFill>
              </a:rPr>
              <a:t>&lt;</a:t>
            </a:r>
            <a:r>
              <a:rPr lang="en-US" dirty="0" smtClean="0">
                <a:solidFill>
                  <a:srgbClr val="FFFFFF"/>
                </a:solidFill>
              </a:rPr>
              <a:t>USER CAM&gt;</a:t>
            </a:r>
            <a:endParaRPr lang="en-US" dirty="0">
              <a:solidFill>
                <a:srgbClr val="FFFFFF"/>
              </a:solidFill>
            </a:endParaRPr>
          </a:p>
        </p:txBody>
      </p:sp>
    </p:spTree>
    <p:extLst>
      <p:ext uri="{BB962C8B-B14F-4D97-AF65-F5344CB8AC3E}">
        <p14:creationId xmlns:p14="http://schemas.microsoft.com/office/powerpoint/2010/main" val="119871858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685" y="218974"/>
            <a:ext cx="7772400" cy="262769"/>
          </a:xfrm>
        </p:spPr>
        <p:txBody>
          <a:bodyPr>
            <a:normAutofit/>
          </a:bodyPr>
          <a:lstStyle/>
          <a:p>
            <a:r>
              <a:rPr lang="en-US" sz="1000" dirty="0" smtClean="0">
                <a:solidFill>
                  <a:srgbClr val="000000"/>
                </a:solidFill>
              </a:rPr>
              <a:t>Report of Findings: MyGofer Delivery Bar – July 2012</a:t>
            </a:r>
            <a:endParaRPr lang="en-US" sz="1000" dirty="0">
              <a:solidFill>
                <a:srgbClr val="000000"/>
              </a:solidFill>
            </a:endParaRPr>
          </a:p>
        </p:txBody>
      </p:sp>
      <p:sp>
        <p:nvSpPr>
          <p:cNvPr id="4" name="TextBox 3"/>
          <p:cNvSpPr txBox="1"/>
          <p:nvPr/>
        </p:nvSpPr>
        <p:spPr>
          <a:xfrm>
            <a:off x="446232" y="648865"/>
            <a:ext cx="7238747" cy="3231653"/>
          </a:xfrm>
          <a:prstGeom prst="rect">
            <a:avLst/>
          </a:prstGeom>
          <a:noFill/>
          <a:ln>
            <a:noFill/>
          </a:ln>
        </p:spPr>
        <p:txBody>
          <a:bodyPr wrap="square" rtlCol="0">
            <a:spAutoFit/>
          </a:bodyPr>
          <a:lstStyle/>
          <a:p>
            <a:r>
              <a:rPr lang="en-US" sz="1200" b="1" dirty="0" smtClean="0">
                <a:solidFill>
                  <a:srgbClr val="FF6600"/>
                </a:solidFill>
                <a:latin typeface="Helvetica Neue Light"/>
                <a:cs typeface="Helvetica Neue Light"/>
              </a:rPr>
              <a:t>Topic:  Evaluative Response:   Users likelihood to recommend the site to others</a:t>
            </a:r>
          </a:p>
          <a:p>
            <a:r>
              <a:rPr lang="en-US" sz="1200" b="1" dirty="0" smtClean="0">
                <a:solidFill>
                  <a:srgbClr val="FF6600"/>
                </a:solidFill>
                <a:latin typeface="Helvetica Neue Light"/>
                <a:cs typeface="Helvetica Neue Light"/>
              </a:rPr>
              <a:t>Severity: </a:t>
            </a:r>
          </a:p>
          <a:p>
            <a:endParaRPr lang="en-US" sz="1200" b="1" dirty="0" smtClean="0">
              <a:solidFill>
                <a:srgbClr val="FF6600"/>
              </a:solidFill>
              <a:latin typeface="Helvetica Neue Light"/>
              <a:cs typeface="Helvetica Neue Light"/>
            </a:endParaRPr>
          </a:p>
          <a:p>
            <a:r>
              <a:rPr lang="en-US" sz="1200" b="1" dirty="0" smtClean="0">
                <a:solidFill>
                  <a:srgbClr val="FF6600"/>
                </a:solidFill>
                <a:latin typeface="Helvetica Neue Light"/>
                <a:cs typeface="Helvetica Neue Light"/>
              </a:rPr>
              <a:t>Issue:</a:t>
            </a:r>
          </a:p>
          <a:p>
            <a:endParaRPr lang="en-US" sz="1200" dirty="0" smtClean="0">
              <a:latin typeface="Helvetica Neue Light"/>
              <a:cs typeface="Helvetica Neue Light"/>
            </a:endParaRPr>
          </a:p>
          <a:p>
            <a:r>
              <a:rPr lang="en-US" sz="1200" b="1" dirty="0" smtClean="0">
                <a:solidFill>
                  <a:srgbClr val="FF6600"/>
                </a:solidFill>
                <a:latin typeface="Helvetica Neue Light"/>
                <a:cs typeface="Helvetica Neue Light"/>
              </a:rPr>
              <a:t>Observations: </a:t>
            </a:r>
            <a:r>
              <a:rPr lang="en-US" sz="1200" b="1" dirty="0" smtClean="0">
                <a:solidFill>
                  <a:srgbClr val="000000"/>
                </a:solidFill>
                <a:latin typeface="Helvetica Neue Light"/>
                <a:cs typeface="Helvetica Neue Light"/>
              </a:rPr>
              <a:t> </a:t>
            </a:r>
          </a:p>
          <a:p>
            <a:r>
              <a:rPr lang="en-US" sz="1200" dirty="0" smtClean="0">
                <a:latin typeface="Helvetica Neue Light"/>
                <a:cs typeface="Helvetica Neue Light"/>
              </a:rPr>
              <a:t>Layout</a:t>
            </a:r>
          </a:p>
          <a:p>
            <a:r>
              <a:rPr lang="en-US" sz="1200" dirty="0" smtClean="0">
                <a:latin typeface="Helvetica Neue Light"/>
                <a:cs typeface="Helvetica Neue Light"/>
              </a:rPr>
              <a:t>Categorization</a:t>
            </a:r>
          </a:p>
          <a:p>
            <a:r>
              <a:rPr lang="en-US" sz="1200" dirty="0" smtClean="0">
                <a:latin typeface="Helvetica Neue Light"/>
                <a:cs typeface="Helvetica Neue Light"/>
              </a:rPr>
              <a:t>Behavior</a:t>
            </a:r>
          </a:p>
          <a:p>
            <a:r>
              <a:rPr lang="en-US" sz="1200" dirty="0" smtClean="0">
                <a:latin typeface="Helvetica Neue Light"/>
                <a:cs typeface="Helvetica Neue Light"/>
              </a:rPr>
              <a:t>Expectations met</a:t>
            </a:r>
          </a:p>
          <a:p>
            <a:endParaRPr lang="en-US" sz="1200" dirty="0" smtClean="0">
              <a:latin typeface="Helvetica Neue Light"/>
              <a:cs typeface="Helvetica Neue Light"/>
            </a:endParaRPr>
          </a:p>
          <a:p>
            <a:r>
              <a:rPr lang="en-US" sz="1200" b="1" dirty="0" smtClean="0">
                <a:solidFill>
                  <a:srgbClr val="FF6600"/>
                </a:solidFill>
                <a:latin typeface="Helvetica Neue Light"/>
                <a:cs typeface="Helvetica Neue Light"/>
              </a:rPr>
              <a:t>Implications: </a:t>
            </a:r>
            <a:r>
              <a:rPr lang="en-US" sz="1200" b="1" dirty="0" smtClean="0">
                <a:solidFill>
                  <a:srgbClr val="000000"/>
                </a:solidFill>
                <a:latin typeface="Helvetica Neue Light"/>
                <a:cs typeface="Helvetica Neue Light"/>
              </a:rPr>
              <a:t> </a:t>
            </a:r>
          </a:p>
          <a:p>
            <a:pPr>
              <a:buFont typeface="Arial"/>
              <a:buChar char="•"/>
            </a:pPr>
            <a:r>
              <a:rPr lang="en-US" sz="1200" dirty="0" smtClean="0">
                <a:latin typeface="Helvetica Neue Light"/>
                <a:cs typeface="Helvetica Neue Light"/>
              </a:rPr>
              <a:t> Because users did not notice the drawer after entering the ZIP (on Search flow) and were not overtly asked what they preferred for their order’s default fulfillment, users did not suspect that a </a:t>
            </a:r>
            <a:r>
              <a:rPr lang="en-US" sz="1200" b="1" dirty="0" smtClean="0">
                <a:latin typeface="Helvetica Neue Light"/>
                <a:cs typeface="Helvetica Neue Light"/>
              </a:rPr>
              <a:t>header control </a:t>
            </a:r>
            <a:r>
              <a:rPr lang="en-US" sz="1200" dirty="0" smtClean="0">
                <a:latin typeface="Helvetica Neue Light"/>
                <a:cs typeface="Helvetica Neue Light"/>
              </a:rPr>
              <a:t>was performing that function. </a:t>
            </a:r>
          </a:p>
          <a:p>
            <a:pPr>
              <a:buFont typeface="Arial"/>
              <a:buChar char="•"/>
            </a:pPr>
            <a:r>
              <a:rPr lang="en-US" sz="1200" dirty="0" smtClean="0">
                <a:latin typeface="Helvetica Neue Light"/>
                <a:cs typeface="Helvetica Neue Light"/>
              </a:rPr>
              <a:t>Consider </a:t>
            </a:r>
            <a:r>
              <a:rPr lang="en-US" sz="1200" b="1" dirty="0" smtClean="0">
                <a:latin typeface="Helvetica Neue Light"/>
                <a:cs typeface="Helvetica Neue Light"/>
              </a:rPr>
              <a:t>engaging user </a:t>
            </a:r>
            <a:r>
              <a:rPr lang="en-US" sz="1200" dirty="0" smtClean="0">
                <a:latin typeface="Helvetica Neue Light"/>
                <a:cs typeface="Helvetica Neue Light"/>
              </a:rPr>
              <a:t>with a step where they are asked how they would like to receive the current order or at least bring their attention to the default setting.</a:t>
            </a:r>
          </a:p>
        </p:txBody>
      </p:sp>
      <p:sp>
        <p:nvSpPr>
          <p:cNvPr id="7" name="TextBox 6"/>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24</a:t>
            </a:fld>
            <a:endParaRPr lang="en-US" sz="1400" dirty="0">
              <a:latin typeface="Helvetica Neue Light"/>
              <a:cs typeface="Helvetica Neue Light"/>
            </a:endParaRPr>
          </a:p>
        </p:txBody>
      </p:sp>
    </p:spTree>
    <p:extLst>
      <p:ext uri="{BB962C8B-B14F-4D97-AF65-F5344CB8AC3E}">
        <p14:creationId xmlns:p14="http://schemas.microsoft.com/office/powerpoint/2010/main" val="953110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b="0" dirty="0" smtClean="0"/>
              <a:t>Screenshots</a:t>
            </a:r>
            <a:endParaRPr lang="en-US" sz="4800" b="0" dirty="0">
              <a:solidFill>
                <a:schemeClr val="tx1"/>
              </a:solidFill>
            </a:endParaRPr>
          </a:p>
        </p:txBody>
      </p:sp>
      <p:sp>
        <p:nvSpPr>
          <p:cNvPr id="3" name="TextBox 2"/>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25</a:t>
            </a:fld>
            <a:endParaRPr lang="en-US" sz="1400" dirty="0">
              <a:latin typeface="Helvetica Neue Light"/>
              <a:cs typeface="Helvetica Neue Light"/>
            </a:endParaRPr>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b="0" dirty="0" smtClean="0">
                <a:solidFill>
                  <a:srgbClr val="E46C0A"/>
                </a:solidFill>
              </a:rPr>
              <a:t>Video Excerpts by Topic</a:t>
            </a:r>
            <a:endParaRPr lang="en-US" sz="4800" b="0" dirty="0">
              <a:solidFill>
                <a:srgbClr val="E46C0A"/>
              </a:solidFill>
            </a:endParaRPr>
          </a:p>
        </p:txBody>
      </p:sp>
      <p:sp>
        <p:nvSpPr>
          <p:cNvPr id="3" name="TextBox 2"/>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26</a:t>
            </a:fld>
            <a:endParaRPr lang="en-US" sz="1400" dirty="0">
              <a:latin typeface="Helvetica Neue Light"/>
              <a:cs typeface="Helvetica Neue Light"/>
            </a:endParaRP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4"/>
          <p:cNvSpPr>
            <a:spLocks noChangeArrowheads="1"/>
          </p:cNvSpPr>
          <p:nvPr/>
        </p:nvSpPr>
        <p:spPr bwMode="auto">
          <a:xfrm>
            <a:off x="7197725" y="-3971925"/>
            <a:ext cx="2286000" cy="9140825"/>
          </a:xfrm>
          <a:prstGeom prst="rect">
            <a:avLst/>
          </a:prstGeom>
          <a:noFill/>
          <a:ln w="9525">
            <a:noFill/>
            <a:miter lim="800000"/>
            <a:headEnd/>
            <a:tailEnd/>
          </a:ln>
        </p:spPr>
        <p:txBody>
          <a:bodyPr>
            <a:prstTxWarp prst="textNoShape">
              <a:avLst/>
            </a:prstTxWarp>
            <a:spAutoFit/>
          </a:bodyPr>
          <a:lstStyle/>
          <a:p>
            <a:pPr fontAlgn="t"/>
            <a:endParaRPr lang="en-US" sz="1100">
              <a:solidFill>
                <a:schemeClr val="bg1"/>
              </a:solidFill>
              <a:latin typeface="Helvetica Neue Light" pitchFamily="1" charset="0"/>
              <a:ea typeface="Helvetica Neue Light" pitchFamily="1" charset="0"/>
              <a:cs typeface="Helvetica Neue Light" pitchFamily="1" charset="0"/>
            </a:endParaRPr>
          </a:p>
          <a:p>
            <a:pPr fontAlgn="t"/>
            <a:endParaRPr lang="en-US" sz="1100">
              <a:solidFill>
                <a:schemeClr val="bg1"/>
              </a:solidFill>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p:txBody>
      </p:sp>
      <p:sp>
        <p:nvSpPr>
          <p:cNvPr id="18436" name="Rectangle 6"/>
          <p:cNvSpPr>
            <a:spLocks noChangeArrowheads="1"/>
          </p:cNvSpPr>
          <p:nvPr/>
        </p:nvSpPr>
        <p:spPr bwMode="auto">
          <a:xfrm>
            <a:off x="438150" y="481743"/>
            <a:ext cx="8424863" cy="1692771"/>
          </a:xfrm>
          <a:prstGeom prst="rect">
            <a:avLst/>
          </a:prstGeom>
          <a:noFill/>
          <a:ln w="9525">
            <a:noFill/>
            <a:miter lim="800000"/>
            <a:headEnd/>
            <a:tailEnd/>
          </a:ln>
        </p:spPr>
        <p:txBody>
          <a:bodyPr>
            <a:prstTxWarp prst="textNoShape">
              <a:avLst/>
            </a:prstTxWarp>
            <a:spAutoFit/>
          </a:bodyPr>
          <a:lstStyle/>
          <a:p>
            <a:r>
              <a:rPr lang="en-US" sz="1600" b="1" dirty="0">
                <a:solidFill>
                  <a:srgbClr val="FF6600"/>
                </a:solidFill>
                <a:latin typeface="Helvetica Neue Light" pitchFamily="1" charset="0"/>
                <a:ea typeface="Helvetica Light" pitchFamily="1" charset="0"/>
                <a:cs typeface="Helvetica Light" pitchFamily="1" charset="0"/>
              </a:rPr>
              <a:t>Video </a:t>
            </a:r>
            <a:r>
              <a:rPr lang="en-US" sz="1600" b="1" dirty="0" smtClean="0">
                <a:solidFill>
                  <a:srgbClr val="FF6600"/>
                </a:solidFill>
                <a:latin typeface="Helvetica Neue Light" pitchFamily="1" charset="0"/>
                <a:ea typeface="Helvetica Light" pitchFamily="1" charset="0"/>
                <a:cs typeface="Helvetica Light" pitchFamily="1" charset="0"/>
              </a:rPr>
              <a:t>Footage:  Clips by Topic</a:t>
            </a:r>
          </a:p>
          <a:p>
            <a:r>
              <a:rPr lang="en-US" sz="1600" b="1" dirty="0" smtClean="0">
                <a:solidFill>
                  <a:srgbClr val="FF6600"/>
                </a:solidFill>
                <a:latin typeface="Helvetica Neue Light" pitchFamily="1" charset="0"/>
                <a:ea typeface="Helvetica Light" pitchFamily="1" charset="0"/>
                <a:cs typeface="Helvetica Light" pitchFamily="1" charset="0"/>
              </a:rPr>
              <a:t>:  </a:t>
            </a:r>
            <a:r>
              <a:rPr lang="en-US" sz="1200" i="1" dirty="0" smtClean="0">
                <a:solidFill>
                  <a:srgbClr val="FF0000"/>
                </a:solidFill>
                <a:latin typeface="Helvetica Neue Light" pitchFamily="1" charset="0"/>
                <a:ea typeface="Helvetica Light" pitchFamily="1" charset="0"/>
                <a:cs typeface="Helvetica Light" pitchFamily="1" charset="0"/>
              </a:rPr>
              <a:t>NOTE</a:t>
            </a:r>
            <a:r>
              <a:rPr lang="en-US" sz="1200" i="1" dirty="0">
                <a:solidFill>
                  <a:srgbClr val="FF0000"/>
                </a:solidFill>
                <a:latin typeface="Helvetica Neue Light" pitchFamily="1" charset="0"/>
                <a:ea typeface="Helvetica Light" pitchFamily="1" charset="0"/>
                <a:cs typeface="Helvetica Light" pitchFamily="1" charset="0"/>
              </a:rPr>
              <a:t>: These recordings may be viewed only by employees of SHC and may not be shared, published or excerpted. </a:t>
            </a:r>
          </a:p>
          <a:p>
            <a:endParaRPr lang="en-US" sz="1200" i="1" dirty="0">
              <a:latin typeface="Helvetica Neue Light" pitchFamily="1" charset="0"/>
              <a:ea typeface="Helvetica Light" pitchFamily="1" charset="0"/>
              <a:cs typeface="Helvetica Light" pitchFamily="1" charset="0"/>
            </a:endParaRPr>
          </a:p>
          <a:p>
            <a:endParaRPr lang="en-US" sz="1200" dirty="0">
              <a:latin typeface="Helvetica Neue Light" pitchFamily="1" charset="0"/>
              <a:ea typeface="Helvetica Light" pitchFamily="1" charset="0"/>
              <a:cs typeface="Helvetica Light" pitchFamily="1" charset="0"/>
            </a:endParaRPr>
          </a:p>
          <a:p>
            <a:endParaRPr lang="en-US" sz="1200" dirty="0">
              <a:latin typeface="Helvetica Neue Light" pitchFamily="1" charset="0"/>
              <a:ea typeface="Helvetica Light" pitchFamily="1" charset="0"/>
              <a:cs typeface="Helvetica Light" pitchFamily="1" charset="0"/>
            </a:endParaRPr>
          </a:p>
          <a:p>
            <a:pPr>
              <a:buFont typeface="Arial" pitchFamily="1" charset="0"/>
              <a:buChar char="•"/>
            </a:pPr>
            <a:endParaRPr lang="en-US" sz="1200" dirty="0">
              <a:latin typeface="Helvetica Neue Light" pitchFamily="1" charset="0"/>
              <a:ea typeface="Helvetica Light" pitchFamily="1" charset="0"/>
              <a:cs typeface="Helvetica Light" pitchFamily="1" charset="0"/>
            </a:endParaRPr>
          </a:p>
          <a:p>
            <a:pPr>
              <a:buFont typeface="Arial" pitchFamily="1" charset="0"/>
              <a:buChar char="•"/>
            </a:pPr>
            <a:endParaRPr lang="en-US" sz="1200" dirty="0">
              <a:latin typeface="Helvetica Neue Light" pitchFamily="1" charset="0"/>
              <a:ea typeface="Helvetica Light" pitchFamily="1" charset="0"/>
              <a:cs typeface="Helvetica Light" pitchFamily="1" charset="0"/>
            </a:endParaRPr>
          </a:p>
          <a:p>
            <a:endParaRPr lang="en-US" sz="1200" dirty="0">
              <a:latin typeface="Helvetica Neue Light" pitchFamily="1" charset="0"/>
              <a:ea typeface="Helvetica Neue Light" pitchFamily="1" charset="0"/>
              <a:cs typeface="Helvetica Neue Light" pitchFamily="1" charset="0"/>
            </a:endParaRPr>
          </a:p>
        </p:txBody>
      </p:sp>
      <p:sp>
        <p:nvSpPr>
          <p:cNvPr id="6" name="Slide Number Placeholder 5"/>
          <p:cNvSpPr>
            <a:spLocks noGrp="1"/>
          </p:cNvSpPr>
          <p:nvPr>
            <p:ph type="sldNum" sz="quarter" idx="12"/>
          </p:nvPr>
        </p:nvSpPr>
        <p:spPr/>
        <p:txBody>
          <a:bodyPr/>
          <a:lstStyle/>
          <a:p>
            <a:pPr>
              <a:defRPr/>
            </a:pPr>
            <a:fld id="{618E452C-60D7-4345-8B15-A00602524EA4}" type="slidenum">
              <a:rPr lang="en-US" smtClean="0"/>
              <a:pPr>
                <a:defRPr/>
              </a:pPr>
              <a:t>27</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915663681"/>
              </p:ext>
            </p:extLst>
          </p:nvPr>
        </p:nvGraphicFramePr>
        <p:xfrm>
          <a:off x="884492" y="1460498"/>
          <a:ext cx="6735508" cy="4096210"/>
        </p:xfrm>
        <a:graphic>
          <a:graphicData uri="http://schemas.openxmlformats.org/drawingml/2006/table">
            <a:tbl>
              <a:tblPr firstRow="1" bandRow="1">
                <a:tableStyleId>{1FECB4D8-DB02-4DC6-A0A2-4F2EBAE1DC90}</a:tableStyleId>
              </a:tblPr>
              <a:tblGrid>
                <a:gridCol w="6735508"/>
              </a:tblGrid>
              <a:tr h="409621">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400" dirty="0" smtClean="0"/>
                        <a:t>LINKS</a:t>
                      </a:r>
                      <a:r>
                        <a:rPr lang="en-US" sz="1400" baseline="0" dirty="0" smtClean="0"/>
                        <a:t> TO USER TESING VIDEOS CLIPS  BY TOPIC</a:t>
                      </a:r>
                      <a:endParaRPr lang="en-US" sz="1400" b="0" i="0" dirty="0" smtClean="0">
                        <a:latin typeface="Helvetica Neue Light"/>
                        <a:cs typeface="Helvetica Neue Light"/>
                      </a:endParaRPr>
                    </a:p>
                  </a:txBody>
                  <a:tcPr/>
                </a:tc>
              </a:tr>
              <a:tr h="409621">
                <a:tc>
                  <a:txBody>
                    <a:bodyPr/>
                    <a:lstStyle/>
                    <a:p>
                      <a:r>
                        <a:rPr lang="en-US" sz="1200" dirty="0" smtClean="0">
                          <a:hlinkClick r:id="rId2"/>
                        </a:rPr>
                        <a:t>Convenience</a:t>
                      </a:r>
                      <a:r>
                        <a:rPr lang="en-US" sz="1200" baseline="0" dirty="0" smtClean="0">
                          <a:hlinkClick r:id="rId2"/>
                        </a:rPr>
                        <a:t> is key when choosing how to shop; Mobile proves “most convenient” more often.</a:t>
                      </a:r>
                      <a:endParaRPr lang="en-US" sz="1200" dirty="0"/>
                    </a:p>
                  </a:txBody>
                  <a:tcPr/>
                </a:tc>
              </a:tr>
              <a:tr h="409621">
                <a:tc>
                  <a:txBody>
                    <a:bodyPr/>
                    <a:lstStyle/>
                    <a:p>
                      <a:r>
                        <a:rPr lang="en-US" sz="1200" dirty="0" smtClean="0">
                          <a:hlinkClick r:id="rId3"/>
                        </a:rPr>
                        <a:t>Spur of the moment purchasing</a:t>
                      </a:r>
                      <a:endParaRPr lang="en-US" sz="1200" dirty="0"/>
                    </a:p>
                  </a:txBody>
                  <a:tcPr/>
                </a:tc>
              </a:tr>
              <a:tr h="409621">
                <a:tc>
                  <a:txBody>
                    <a:bodyPr/>
                    <a:lstStyle/>
                    <a:p>
                      <a:r>
                        <a:rPr lang="en-US" sz="1200" dirty="0" smtClean="0">
                          <a:hlinkClick r:id="rId3"/>
                        </a:rPr>
                        <a:t>Location less important than</a:t>
                      </a:r>
                      <a:r>
                        <a:rPr lang="en-US" sz="1200" baseline="0" dirty="0" smtClean="0">
                          <a:hlinkClick r:id="rId3"/>
                        </a:rPr>
                        <a:t> circumstance / specific user goals in determining mobile behavior.</a:t>
                      </a:r>
                      <a:endParaRPr lang="en-US" sz="1200" dirty="0"/>
                    </a:p>
                  </a:txBody>
                  <a:tcPr/>
                </a:tc>
              </a:tr>
              <a:tr h="409621">
                <a:tc>
                  <a:txBody>
                    <a:bodyPr/>
                    <a:lstStyle/>
                    <a:p>
                      <a:r>
                        <a:rPr lang="en-US" sz="1200" dirty="0" smtClean="0"/>
                        <a:t> </a:t>
                      </a:r>
                      <a:r>
                        <a:rPr lang="en-US" sz="1200" dirty="0" smtClean="0">
                          <a:hlinkClick r:id="rId4"/>
                        </a:rPr>
                        <a:t>Users</a:t>
                      </a:r>
                      <a:r>
                        <a:rPr lang="en-US" sz="1200" baseline="0" dirty="0" smtClean="0">
                          <a:hlinkClick r:id="rId4"/>
                        </a:rPr>
                        <a:t> reacted positively </a:t>
                      </a:r>
                      <a:r>
                        <a:rPr lang="en-US" sz="1200" dirty="0" smtClean="0">
                          <a:hlinkClick r:id="rId4"/>
                        </a:rPr>
                        <a:t> to </a:t>
                      </a:r>
                      <a:r>
                        <a:rPr lang="en-US" sz="1200" dirty="0" err="1" smtClean="0">
                          <a:hlinkClick r:id="rId4"/>
                        </a:rPr>
                        <a:t>Sears.com</a:t>
                      </a:r>
                      <a:r>
                        <a:rPr lang="en-US" sz="1200" dirty="0" smtClean="0">
                          <a:hlinkClick r:id="rId4"/>
                        </a:rPr>
                        <a:t> mobile presentation</a:t>
                      </a:r>
                      <a:r>
                        <a:rPr lang="en-US" sz="1200" baseline="0" dirty="0" smtClean="0">
                          <a:hlinkClick r:id="rId4"/>
                        </a:rPr>
                        <a:t> and usability.</a:t>
                      </a:r>
                      <a:endParaRPr lang="en-US" sz="1200" dirty="0"/>
                    </a:p>
                  </a:txBody>
                  <a:tcPr/>
                </a:tc>
              </a:tr>
              <a:tr h="409621">
                <a:tc>
                  <a:txBody>
                    <a:bodyPr/>
                    <a:lstStyle/>
                    <a:p>
                      <a:r>
                        <a:rPr lang="en-US" sz="1200" dirty="0" smtClean="0">
                          <a:hlinkClick r:id="rId5"/>
                        </a:rPr>
                        <a:t>Design Aesthetics;</a:t>
                      </a:r>
                      <a:r>
                        <a:rPr lang="en-US" sz="1200" baseline="0" dirty="0" smtClean="0">
                          <a:hlinkClick r:id="rId5"/>
                        </a:rPr>
                        <a:t> clean, simple, straightforward, but some users felt was “lacking personality”</a:t>
                      </a:r>
                      <a:endParaRPr lang="en-US" sz="1200" dirty="0"/>
                    </a:p>
                  </a:txBody>
                  <a:tcPr/>
                </a:tc>
              </a:tr>
              <a:tr h="409621">
                <a:tc>
                  <a:txBody>
                    <a:bodyPr/>
                    <a:lstStyle/>
                    <a:p>
                      <a:r>
                        <a:rPr lang="en-US" sz="1200" dirty="0" smtClean="0">
                          <a:hlinkClick r:id="rId6"/>
                        </a:rPr>
                        <a:t>Browse</a:t>
                      </a:r>
                      <a:r>
                        <a:rPr lang="en-US" sz="1200" baseline="0" dirty="0" smtClean="0">
                          <a:hlinkClick r:id="rId6"/>
                        </a:rPr>
                        <a:t> and Search offerings were often “too much”, overwhelming to users</a:t>
                      </a:r>
                      <a:endParaRPr lang="en-US" sz="1200" dirty="0"/>
                    </a:p>
                  </a:txBody>
                  <a:tcPr/>
                </a:tc>
              </a:tr>
              <a:tr h="409621">
                <a:tc>
                  <a:txBody>
                    <a:bodyPr/>
                    <a:lstStyle/>
                    <a:p>
                      <a:r>
                        <a:rPr lang="en-US" sz="1200" dirty="0" smtClean="0">
                          <a:hlinkClick r:id="rId7"/>
                        </a:rPr>
                        <a:t>Filtering was difficult, users felt filters</a:t>
                      </a:r>
                      <a:r>
                        <a:rPr lang="en-US" sz="1200" baseline="0" dirty="0" smtClean="0">
                          <a:hlinkClick r:id="rId7"/>
                        </a:rPr>
                        <a:t> fell short, needed to be product specific.</a:t>
                      </a:r>
                      <a:endParaRPr lang="en-US" sz="1200" dirty="0"/>
                    </a:p>
                  </a:txBody>
                  <a:tcPr/>
                </a:tc>
              </a:tr>
              <a:tr h="409621">
                <a:tc>
                  <a:txBody>
                    <a:bodyPr/>
                    <a:lstStyle/>
                    <a:p>
                      <a:r>
                        <a:rPr lang="en-US" sz="1200" dirty="0" smtClean="0">
                          <a:hlinkClick r:id="rId6"/>
                        </a:rPr>
                        <a:t>Most users found their desired</a:t>
                      </a:r>
                      <a:r>
                        <a:rPr lang="en-US" sz="1200" baseline="0" dirty="0" smtClean="0">
                          <a:hlinkClick r:id="rId6"/>
                        </a:rPr>
                        <a:t> item within less than 60 seconds</a:t>
                      </a:r>
                      <a:r>
                        <a:rPr lang="en-US" sz="1200" baseline="0" dirty="0" smtClean="0"/>
                        <a:t>, though </a:t>
                      </a:r>
                      <a:r>
                        <a:rPr lang="en-US" sz="1200" baseline="0" dirty="0" smtClean="0">
                          <a:hlinkClick r:id="rId6"/>
                        </a:rPr>
                        <a:t>some encountered difficulty </a:t>
                      </a:r>
                      <a:endParaRPr lang="en-US" sz="1200" dirty="0"/>
                    </a:p>
                  </a:txBody>
                  <a:tcPr/>
                </a:tc>
              </a:tr>
              <a:tr h="409621">
                <a:tc>
                  <a:txBody>
                    <a:bodyPr/>
                    <a:lstStyle/>
                    <a:p>
                      <a:r>
                        <a:rPr lang="en-US" sz="1200" dirty="0" smtClean="0">
                          <a:hlinkClick r:id="rId8"/>
                        </a:rPr>
                        <a:t>Users reported</a:t>
                      </a:r>
                      <a:r>
                        <a:rPr lang="en-US" sz="1200" baseline="0" dirty="0" smtClean="0">
                          <a:hlinkClick r:id="rId8"/>
                        </a:rPr>
                        <a:t> difficulty with “sticky” or Finicky buttons, most notably on “Browse” on the home screen.</a:t>
                      </a:r>
                      <a:endParaRPr lang="en-US" sz="1200" dirty="0"/>
                    </a:p>
                  </a:txBody>
                  <a:tcPr/>
                </a:tc>
              </a:tr>
            </a:tbl>
          </a:graphicData>
        </a:graphic>
      </p:graphicFrame>
    </p:spTree>
    <p:extLst>
      <p:ext uri="{BB962C8B-B14F-4D97-AF65-F5344CB8AC3E}">
        <p14:creationId xmlns:p14="http://schemas.microsoft.com/office/powerpoint/2010/main" val="4250815966"/>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4"/>
          <p:cNvSpPr>
            <a:spLocks noChangeArrowheads="1"/>
          </p:cNvSpPr>
          <p:nvPr/>
        </p:nvSpPr>
        <p:spPr bwMode="auto">
          <a:xfrm>
            <a:off x="7197725" y="-3971925"/>
            <a:ext cx="2286000" cy="9140825"/>
          </a:xfrm>
          <a:prstGeom prst="rect">
            <a:avLst/>
          </a:prstGeom>
          <a:noFill/>
          <a:ln w="9525">
            <a:noFill/>
            <a:miter lim="800000"/>
            <a:headEnd/>
            <a:tailEnd/>
          </a:ln>
        </p:spPr>
        <p:txBody>
          <a:bodyPr>
            <a:prstTxWarp prst="textNoShape">
              <a:avLst/>
            </a:prstTxWarp>
            <a:spAutoFit/>
          </a:bodyPr>
          <a:lstStyle/>
          <a:p>
            <a:pPr fontAlgn="t"/>
            <a:endParaRPr lang="en-US" sz="1100">
              <a:solidFill>
                <a:schemeClr val="bg1"/>
              </a:solidFill>
              <a:latin typeface="Helvetica Neue Light" pitchFamily="1" charset="0"/>
              <a:ea typeface="Helvetica Neue Light" pitchFamily="1" charset="0"/>
              <a:cs typeface="Helvetica Neue Light" pitchFamily="1" charset="0"/>
            </a:endParaRPr>
          </a:p>
          <a:p>
            <a:pPr fontAlgn="t"/>
            <a:endParaRPr lang="en-US" sz="1100">
              <a:solidFill>
                <a:schemeClr val="bg1"/>
              </a:solidFill>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8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a:p>
            <a:pPr fontAlgn="t"/>
            <a:endParaRPr lang="en-US" sz="1100">
              <a:latin typeface="Helvetica Neue Light" pitchFamily="1" charset="0"/>
              <a:ea typeface="Helvetica Neue Light" pitchFamily="1" charset="0"/>
              <a:cs typeface="Helvetica Neue Light" pitchFamily="1" charset="0"/>
            </a:endParaRPr>
          </a:p>
        </p:txBody>
      </p:sp>
      <p:sp>
        <p:nvSpPr>
          <p:cNvPr id="18436" name="Rectangle 6"/>
          <p:cNvSpPr>
            <a:spLocks noChangeArrowheads="1"/>
          </p:cNvSpPr>
          <p:nvPr/>
        </p:nvSpPr>
        <p:spPr bwMode="auto">
          <a:xfrm>
            <a:off x="438150" y="481743"/>
            <a:ext cx="8424863" cy="1692771"/>
          </a:xfrm>
          <a:prstGeom prst="rect">
            <a:avLst/>
          </a:prstGeom>
          <a:noFill/>
          <a:ln w="9525">
            <a:noFill/>
            <a:miter lim="800000"/>
            <a:headEnd/>
            <a:tailEnd/>
          </a:ln>
        </p:spPr>
        <p:txBody>
          <a:bodyPr>
            <a:prstTxWarp prst="textNoShape">
              <a:avLst/>
            </a:prstTxWarp>
            <a:spAutoFit/>
          </a:bodyPr>
          <a:lstStyle/>
          <a:p>
            <a:r>
              <a:rPr lang="en-US" sz="1600" b="1" dirty="0">
                <a:solidFill>
                  <a:srgbClr val="FF6600"/>
                </a:solidFill>
                <a:latin typeface="Helvetica Neue Light" pitchFamily="1" charset="0"/>
                <a:ea typeface="Helvetica Light" pitchFamily="1" charset="0"/>
                <a:cs typeface="Helvetica Light" pitchFamily="1" charset="0"/>
              </a:rPr>
              <a:t>Video </a:t>
            </a:r>
            <a:r>
              <a:rPr lang="en-US" sz="1600" b="1" dirty="0" smtClean="0">
                <a:solidFill>
                  <a:srgbClr val="FF6600"/>
                </a:solidFill>
                <a:latin typeface="Helvetica Neue Light" pitchFamily="1" charset="0"/>
                <a:ea typeface="Helvetica Light" pitchFamily="1" charset="0"/>
                <a:cs typeface="Helvetica Light" pitchFamily="1" charset="0"/>
              </a:rPr>
              <a:t>Footage</a:t>
            </a:r>
            <a:r>
              <a:rPr lang="en-US" sz="1600" b="1" dirty="0">
                <a:solidFill>
                  <a:srgbClr val="FF6600"/>
                </a:solidFill>
                <a:latin typeface="Helvetica Neue Light" pitchFamily="1" charset="0"/>
                <a:ea typeface="Helvetica Light" pitchFamily="1" charset="0"/>
                <a:cs typeface="Helvetica Light" pitchFamily="1" charset="0"/>
              </a:rPr>
              <a:t> </a:t>
            </a:r>
            <a:r>
              <a:rPr lang="en-US" sz="1600" b="1" dirty="0" smtClean="0">
                <a:solidFill>
                  <a:srgbClr val="FF6600"/>
                </a:solidFill>
                <a:latin typeface="Helvetica Neue Light" pitchFamily="1" charset="0"/>
                <a:ea typeface="Helvetica Light" pitchFamily="1" charset="0"/>
                <a:cs typeface="Helvetica Light" pitchFamily="1" charset="0"/>
              </a:rPr>
              <a:t>Clips by Topic (contd.)</a:t>
            </a:r>
          </a:p>
          <a:p>
            <a:r>
              <a:rPr lang="en-US" sz="1600" b="1" dirty="0" smtClean="0">
                <a:solidFill>
                  <a:srgbClr val="FF6600"/>
                </a:solidFill>
                <a:latin typeface="Helvetica Neue Light" pitchFamily="1" charset="0"/>
                <a:ea typeface="Helvetica Light" pitchFamily="1" charset="0"/>
                <a:cs typeface="Helvetica Light" pitchFamily="1" charset="0"/>
              </a:rPr>
              <a:t>: </a:t>
            </a:r>
            <a:r>
              <a:rPr lang="en-US" sz="1200" i="1" dirty="0" smtClean="0">
                <a:solidFill>
                  <a:srgbClr val="FF0000"/>
                </a:solidFill>
                <a:latin typeface="Helvetica Neue Light" pitchFamily="1" charset="0"/>
                <a:ea typeface="Helvetica Light" pitchFamily="1" charset="0"/>
                <a:cs typeface="Helvetica Light" pitchFamily="1" charset="0"/>
              </a:rPr>
              <a:t>NOTE</a:t>
            </a:r>
            <a:r>
              <a:rPr lang="en-US" sz="1200" i="1" dirty="0">
                <a:solidFill>
                  <a:srgbClr val="FF0000"/>
                </a:solidFill>
                <a:latin typeface="Helvetica Neue Light" pitchFamily="1" charset="0"/>
                <a:ea typeface="Helvetica Light" pitchFamily="1" charset="0"/>
                <a:cs typeface="Helvetica Light" pitchFamily="1" charset="0"/>
              </a:rPr>
              <a:t>: These recordings may be viewed only by employees of SHC and may not be shared, published or excerpted. </a:t>
            </a:r>
          </a:p>
          <a:p>
            <a:endParaRPr lang="en-US" sz="1200" i="1" dirty="0">
              <a:latin typeface="Helvetica Neue Light" pitchFamily="1" charset="0"/>
              <a:ea typeface="Helvetica Light" pitchFamily="1" charset="0"/>
              <a:cs typeface="Helvetica Light" pitchFamily="1" charset="0"/>
            </a:endParaRPr>
          </a:p>
          <a:p>
            <a:endParaRPr lang="en-US" sz="1200" dirty="0">
              <a:latin typeface="Helvetica Neue Light" pitchFamily="1" charset="0"/>
              <a:ea typeface="Helvetica Light" pitchFamily="1" charset="0"/>
              <a:cs typeface="Helvetica Light" pitchFamily="1" charset="0"/>
            </a:endParaRPr>
          </a:p>
          <a:p>
            <a:endParaRPr lang="en-US" sz="1200" dirty="0">
              <a:latin typeface="Helvetica Neue Light" pitchFamily="1" charset="0"/>
              <a:ea typeface="Helvetica Light" pitchFamily="1" charset="0"/>
              <a:cs typeface="Helvetica Light" pitchFamily="1" charset="0"/>
            </a:endParaRPr>
          </a:p>
          <a:p>
            <a:pPr>
              <a:buFont typeface="Arial" pitchFamily="1" charset="0"/>
              <a:buChar char="•"/>
            </a:pPr>
            <a:endParaRPr lang="en-US" sz="1200" dirty="0">
              <a:latin typeface="Helvetica Neue Light" pitchFamily="1" charset="0"/>
              <a:ea typeface="Helvetica Light" pitchFamily="1" charset="0"/>
              <a:cs typeface="Helvetica Light" pitchFamily="1" charset="0"/>
            </a:endParaRPr>
          </a:p>
          <a:p>
            <a:pPr>
              <a:buFont typeface="Arial" pitchFamily="1" charset="0"/>
              <a:buChar char="•"/>
            </a:pPr>
            <a:endParaRPr lang="en-US" sz="1200" dirty="0">
              <a:latin typeface="Helvetica Neue Light" pitchFamily="1" charset="0"/>
              <a:ea typeface="Helvetica Light" pitchFamily="1" charset="0"/>
              <a:cs typeface="Helvetica Light" pitchFamily="1" charset="0"/>
            </a:endParaRPr>
          </a:p>
          <a:p>
            <a:endParaRPr lang="en-US" sz="1200" dirty="0">
              <a:latin typeface="Helvetica Neue Light" pitchFamily="1" charset="0"/>
              <a:ea typeface="Helvetica Neue Light" pitchFamily="1" charset="0"/>
              <a:cs typeface="Helvetica Neue Light" pitchFamily="1" charset="0"/>
            </a:endParaRPr>
          </a:p>
        </p:txBody>
      </p:sp>
      <p:sp>
        <p:nvSpPr>
          <p:cNvPr id="6" name="Slide Number Placeholder 5"/>
          <p:cNvSpPr>
            <a:spLocks noGrp="1"/>
          </p:cNvSpPr>
          <p:nvPr>
            <p:ph type="sldNum" sz="quarter" idx="12"/>
          </p:nvPr>
        </p:nvSpPr>
        <p:spPr/>
        <p:txBody>
          <a:bodyPr/>
          <a:lstStyle/>
          <a:p>
            <a:pPr>
              <a:defRPr/>
            </a:pPr>
            <a:fld id="{618E452C-60D7-4345-8B15-A00602524EA4}" type="slidenum">
              <a:rPr lang="en-US" smtClean="0"/>
              <a:pPr>
                <a:defRPr/>
              </a:pPr>
              <a:t>28</a:t>
            </a:fld>
            <a:endParaRPr lang="en-US"/>
          </a:p>
        </p:txBody>
      </p:sp>
      <p:graphicFrame>
        <p:nvGraphicFramePr>
          <p:cNvPr id="7" name="Table 6"/>
          <p:cNvGraphicFramePr>
            <a:graphicFrameLocks noGrp="1"/>
          </p:cNvGraphicFramePr>
          <p:nvPr>
            <p:extLst>
              <p:ext uri="{D42A27DB-BD31-4B8C-83A1-F6EECF244321}">
                <p14:modId xmlns:p14="http://schemas.microsoft.com/office/powerpoint/2010/main" val="1145158067"/>
              </p:ext>
            </p:extLst>
          </p:nvPr>
        </p:nvGraphicFramePr>
        <p:xfrm>
          <a:off x="608242" y="1344260"/>
          <a:ext cx="7522276" cy="4377627"/>
        </p:xfrm>
        <a:graphic>
          <a:graphicData uri="http://schemas.openxmlformats.org/drawingml/2006/table">
            <a:tbl>
              <a:tblPr firstRow="1" bandRow="1">
                <a:tableStyleId>{1FECB4D8-DB02-4DC6-A0A2-4F2EBAE1DC90}</a:tableStyleId>
              </a:tblPr>
              <a:tblGrid>
                <a:gridCol w="7522276"/>
              </a:tblGrid>
              <a:tr h="34529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TOPIC</a:t>
                      </a:r>
                      <a:endParaRPr lang="en-US" sz="1200" b="0" i="0" dirty="0" smtClean="0">
                        <a:latin typeface="Helvetica Neue Light"/>
                        <a:cs typeface="Helvetica Neue Light"/>
                      </a:endParaRPr>
                    </a:p>
                  </a:txBody>
                  <a:tcPr/>
                </a:tc>
              </a:tr>
              <a:tr h="539566">
                <a:tc>
                  <a:txBody>
                    <a:bodyPr/>
                    <a:lstStyle/>
                    <a:p>
                      <a:r>
                        <a:rPr lang="en-US" sz="1200" baseline="0" dirty="0" smtClean="0">
                          <a:hlinkClick r:id="rId2"/>
                        </a:rPr>
                        <a:t>Compared to other mobile retailers (amazon, </a:t>
                      </a:r>
                      <a:r>
                        <a:rPr lang="en-US" sz="1200" baseline="0" dirty="0" err="1" smtClean="0">
                          <a:hlinkClick r:id="rId2"/>
                        </a:rPr>
                        <a:t>ebay</a:t>
                      </a:r>
                      <a:r>
                        <a:rPr lang="en-US" sz="1200" baseline="0" dirty="0" smtClean="0">
                          <a:hlinkClick r:id="rId2"/>
                        </a:rPr>
                        <a:t>, </a:t>
                      </a:r>
                      <a:r>
                        <a:rPr lang="en-US" sz="1200" baseline="0" dirty="0" err="1" smtClean="0">
                          <a:hlinkClick r:id="rId2"/>
                        </a:rPr>
                        <a:t>etc</a:t>
                      </a:r>
                      <a:r>
                        <a:rPr lang="en-US" sz="1200" baseline="0" dirty="0" smtClean="0">
                          <a:hlinkClick r:id="rId2"/>
                        </a:rPr>
                        <a:t>), users felt the experience on </a:t>
                      </a:r>
                      <a:r>
                        <a:rPr lang="en-US" sz="1200" baseline="0" dirty="0" err="1" smtClean="0">
                          <a:hlinkClick r:id="rId2"/>
                        </a:rPr>
                        <a:t>sears.com</a:t>
                      </a:r>
                      <a:r>
                        <a:rPr lang="en-US" sz="1200" baseline="0" dirty="0" smtClean="0">
                          <a:hlinkClick r:id="rId2"/>
                        </a:rPr>
                        <a:t> was “very similar” / “about the same”.</a:t>
                      </a:r>
                      <a:endParaRPr lang="en-US" sz="1200" dirty="0"/>
                    </a:p>
                  </a:txBody>
                  <a:tcPr/>
                </a:tc>
              </a:tr>
              <a:tr h="385404">
                <a:tc>
                  <a:txBody>
                    <a:bodyPr/>
                    <a:lstStyle/>
                    <a:p>
                      <a:endParaRPr lang="en-US" sz="1200" dirty="0"/>
                    </a:p>
                  </a:txBody>
                  <a:tcPr/>
                </a:tc>
              </a:tr>
              <a:tr h="385404">
                <a:tc>
                  <a:txBody>
                    <a:bodyPr/>
                    <a:lstStyle/>
                    <a:p>
                      <a:r>
                        <a:rPr lang="en-US" sz="1200" dirty="0" smtClean="0">
                          <a:hlinkClick r:id="rId3"/>
                        </a:rPr>
                        <a:t>Users perceptions of Sears</a:t>
                      </a:r>
                      <a:r>
                        <a:rPr lang="en-US" sz="1200" baseline="0" dirty="0" smtClean="0">
                          <a:hlinkClick r:id="rId3"/>
                        </a:rPr>
                        <a:t> as a retailer</a:t>
                      </a:r>
                      <a:r>
                        <a:rPr lang="en-US" sz="1200" dirty="0" smtClean="0">
                          <a:hlinkClick r:id="rId3"/>
                        </a:rPr>
                        <a:t> affected</a:t>
                      </a:r>
                      <a:r>
                        <a:rPr lang="en-US" sz="1200" baseline="0" dirty="0" smtClean="0">
                          <a:hlinkClick r:id="rId3"/>
                        </a:rPr>
                        <a:t> their idea of it’s intended use and value.</a:t>
                      </a:r>
                      <a:endParaRPr lang="en-US" sz="1200" dirty="0"/>
                    </a:p>
                  </a:txBody>
                  <a:tcPr/>
                </a:tc>
              </a:tr>
              <a:tr h="539566">
                <a:tc>
                  <a:txBody>
                    <a:bodyPr/>
                    <a:lstStyle/>
                    <a:p>
                      <a:r>
                        <a:rPr lang="en-US" sz="1200" dirty="0" smtClean="0">
                          <a:hlinkClick r:id="rId4"/>
                        </a:rPr>
                        <a:t>All</a:t>
                      </a:r>
                      <a:r>
                        <a:rPr lang="en-US" sz="1200" baseline="0" dirty="0" smtClean="0">
                          <a:hlinkClick r:id="rId4"/>
                        </a:rPr>
                        <a:t> but one user said that they would be likely to use the mobile site again, but that it would depend on what they were looking to purchase.</a:t>
                      </a:r>
                      <a:endParaRPr lang="en-US" sz="1200" dirty="0"/>
                    </a:p>
                  </a:txBody>
                  <a:tcPr/>
                </a:tc>
              </a:tr>
              <a:tr h="69372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hlinkClick r:id="rId3"/>
                        </a:rPr>
                        <a:t>Preconceived notions about Sears as a retailer occasionally stifled user’s understanding</a:t>
                      </a:r>
                      <a:r>
                        <a:rPr lang="en-US" sz="1200" baseline="0" dirty="0" smtClean="0">
                          <a:hlinkClick r:id="rId3"/>
                        </a:rPr>
                        <a:t> of the mobile site’s shopping experience.</a:t>
                      </a:r>
                      <a:endParaRPr lang="en-US" sz="1200" dirty="0" smtClean="0"/>
                    </a:p>
                    <a:p>
                      <a:endParaRPr lang="en-US" sz="1200" dirty="0"/>
                    </a:p>
                  </a:txBody>
                  <a:tcPr/>
                </a:tc>
              </a:tr>
              <a:tr h="1143366">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hlinkClick r:id="rId5"/>
                        </a:rPr>
                        <a:t>Positive emotional</a:t>
                      </a:r>
                      <a:r>
                        <a:rPr lang="en-US" sz="1200" baseline="0" dirty="0" smtClean="0">
                          <a:hlinkClick r:id="rId5"/>
                        </a:rPr>
                        <a:t> associations with the  Sears brand  greatly affected several user’s overall evaluation of their experience on the mobile site (Sears was seen as  “strong”, “useful” “fair”, “having “integrity”, and as a provider of a “rich retail offerings.”</a:t>
                      </a:r>
                      <a:endParaRPr lang="en-US" sz="1200" baseline="0" dirty="0" smtClean="0"/>
                    </a:p>
                    <a:p>
                      <a:endParaRPr lang="en-US" sz="1100" dirty="0"/>
                    </a:p>
                  </a:txBody>
                  <a:tcPr/>
                </a:tc>
              </a:tr>
              <a:tr h="345297">
                <a:tc>
                  <a:txBody>
                    <a:bodyPr/>
                    <a:lstStyle/>
                    <a:p>
                      <a:endParaRPr lang="en-US" sz="1200" dirty="0"/>
                    </a:p>
                  </a:txBody>
                  <a:tcPr/>
                </a:tc>
              </a:tr>
            </a:tbl>
          </a:graphicData>
        </a:graphic>
      </p:graphicFrame>
    </p:spTree>
    <p:extLst>
      <p:ext uri="{BB962C8B-B14F-4D97-AF65-F5344CB8AC3E}">
        <p14:creationId xmlns:p14="http://schemas.microsoft.com/office/powerpoint/2010/main" val="283883682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800" b="0" dirty="0" smtClean="0"/>
              <a:t>User Profiles</a:t>
            </a:r>
            <a:endParaRPr lang="en-US" sz="4800" b="0" dirty="0">
              <a:solidFill>
                <a:schemeClr val="tx1"/>
              </a:solidFill>
            </a:endParaRPr>
          </a:p>
        </p:txBody>
      </p:sp>
      <p:sp>
        <p:nvSpPr>
          <p:cNvPr id="3" name="TextBox 2"/>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29</a:t>
            </a:fld>
            <a:endParaRPr lang="en-US" sz="1400" dirty="0">
              <a:latin typeface="Helvetica Neue Light"/>
              <a:cs typeface="Helvetica Neue Light"/>
            </a:endParaRPr>
          </a:p>
        </p:txBody>
      </p:sp>
    </p:spTree>
    <p:extLst>
      <p:ext uri="{BB962C8B-B14F-4D97-AF65-F5344CB8AC3E}">
        <p14:creationId xmlns:p14="http://schemas.microsoft.com/office/powerpoint/2010/main" val="254242358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685" y="218974"/>
            <a:ext cx="7772400" cy="448897"/>
          </a:xfrm>
        </p:spPr>
        <p:txBody>
          <a:bodyPr>
            <a:noAutofit/>
          </a:bodyPr>
          <a:lstStyle/>
          <a:p>
            <a:r>
              <a:rPr lang="en-US" sz="1400" b="0" dirty="0">
                <a:solidFill>
                  <a:schemeClr val="accent6">
                    <a:lumMod val="75000"/>
                  </a:schemeClr>
                </a:solidFill>
              </a:rPr>
              <a:t>ABOUT THE </a:t>
            </a:r>
            <a:r>
              <a:rPr lang="en-US" sz="1400" b="0" dirty="0" smtClean="0">
                <a:solidFill>
                  <a:schemeClr val="accent6">
                    <a:lumMod val="75000"/>
                  </a:schemeClr>
                </a:solidFill>
              </a:rPr>
              <a:t>TEST:  </a:t>
            </a:r>
            <a:r>
              <a:rPr lang="en-US" sz="2400" b="0" dirty="0" smtClean="0">
                <a:solidFill>
                  <a:schemeClr val="accent6">
                    <a:lumMod val="75000"/>
                  </a:schemeClr>
                </a:solidFill>
              </a:rPr>
              <a:t> </a:t>
            </a:r>
            <a:r>
              <a:rPr lang="en-US" sz="2400" b="0" dirty="0" smtClean="0">
                <a:solidFill>
                  <a:schemeClr val="tx1"/>
                </a:solidFill>
              </a:rPr>
              <a:t>Research Goals</a:t>
            </a:r>
            <a:endParaRPr lang="en-US" sz="2400" b="0" dirty="0">
              <a:solidFill>
                <a:schemeClr val="tx1"/>
              </a:solidFill>
            </a:endParaRPr>
          </a:p>
        </p:txBody>
      </p:sp>
      <p:sp>
        <p:nvSpPr>
          <p:cNvPr id="5" name="TextBox 4"/>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3</a:t>
            </a:fld>
            <a:endParaRPr lang="en-US" sz="1400" dirty="0">
              <a:latin typeface="Helvetica Neue Light"/>
              <a:cs typeface="Helvetica Neue Light"/>
            </a:endParaRPr>
          </a:p>
        </p:txBody>
      </p:sp>
      <p:sp>
        <p:nvSpPr>
          <p:cNvPr id="6" name="TextBox 5"/>
          <p:cNvSpPr txBox="1"/>
          <p:nvPr/>
        </p:nvSpPr>
        <p:spPr>
          <a:xfrm>
            <a:off x="314365" y="1316419"/>
            <a:ext cx="8485194" cy="2677656"/>
          </a:xfrm>
          <a:prstGeom prst="rect">
            <a:avLst/>
          </a:prstGeom>
          <a:solidFill>
            <a:schemeClr val="bg1"/>
          </a:solidFill>
        </p:spPr>
        <p:txBody>
          <a:bodyPr wrap="square" rtlCol="0">
            <a:spAutoFit/>
          </a:bodyPr>
          <a:lstStyle/>
          <a:p>
            <a:pPr marL="228600" indent="-228600">
              <a:buAutoNum type="arabicPeriod"/>
            </a:pPr>
            <a:r>
              <a:rPr lang="en-US" sz="1200" b="1" dirty="0" smtClean="0">
                <a:solidFill>
                  <a:srgbClr val="000000"/>
                </a:solidFill>
                <a:latin typeface="Helvetica Neue Light"/>
                <a:cs typeface="Helvetica Neue Light"/>
              </a:rPr>
              <a:t>To understand current customer mobile retail engagement habits</a:t>
            </a:r>
          </a:p>
          <a:p>
            <a:pPr marL="228600" indent="-228600">
              <a:buAutoNum type="arabicPeriod"/>
            </a:pPr>
            <a:endParaRPr lang="en-US" sz="1200" b="1" dirty="0">
              <a:solidFill>
                <a:srgbClr val="000000"/>
              </a:solidFill>
              <a:latin typeface="Helvetica Neue Light"/>
              <a:cs typeface="Helvetica Neue Light"/>
            </a:endParaRPr>
          </a:p>
          <a:p>
            <a:pPr marL="228600" indent="-228600">
              <a:buAutoNum type="arabicPeriod"/>
            </a:pPr>
            <a:endParaRPr lang="en-US" sz="1200" b="1" dirty="0">
              <a:solidFill>
                <a:srgbClr val="000000"/>
              </a:solidFill>
              <a:latin typeface="Helvetica Neue Light"/>
              <a:cs typeface="Helvetica Neue Light"/>
            </a:endParaRPr>
          </a:p>
          <a:p>
            <a:r>
              <a:rPr lang="en-US" sz="1200" b="1" dirty="0" smtClean="0">
                <a:solidFill>
                  <a:srgbClr val="000000"/>
                </a:solidFill>
                <a:latin typeface="Helvetica Neue Light"/>
                <a:cs typeface="Helvetica Neue Light"/>
              </a:rPr>
              <a:t>2. To monitor browsing and search behavior, both overall and on the </a:t>
            </a:r>
            <a:r>
              <a:rPr lang="en-US" sz="1200" b="1" dirty="0" err="1" smtClean="0">
                <a:solidFill>
                  <a:srgbClr val="000000"/>
                </a:solidFill>
                <a:latin typeface="Helvetica Neue Light"/>
                <a:cs typeface="Helvetica Neue Light"/>
              </a:rPr>
              <a:t>Sears.com</a:t>
            </a:r>
            <a:r>
              <a:rPr lang="en-US" sz="1200" b="1" dirty="0" smtClean="0">
                <a:solidFill>
                  <a:srgbClr val="000000"/>
                </a:solidFill>
                <a:latin typeface="Helvetica Neue Light"/>
                <a:cs typeface="Helvetica Neue Light"/>
              </a:rPr>
              <a:t> mobile site.</a:t>
            </a:r>
          </a:p>
          <a:p>
            <a:endParaRPr lang="en-US" sz="1200" b="1" dirty="0">
              <a:solidFill>
                <a:srgbClr val="000000"/>
              </a:solidFill>
              <a:latin typeface="Helvetica Neue Light"/>
              <a:cs typeface="Helvetica Neue Light"/>
            </a:endParaRPr>
          </a:p>
          <a:p>
            <a:pPr marL="228600" indent="-228600">
              <a:buAutoNum type="arabicPeriod" startAt="3"/>
            </a:pPr>
            <a:r>
              <a:rPr lang="en-US" sz="1200" b="1" dirty="0" smtClean="0">
                <a:solidFill>
                  <a:srgbClr val="000000"/>
                </a:solidFill>
                <a:latin typeface="Helvetica Neue Light"/>
                <a:cs typeface="Helvetica Neue Light"/>
              </a:rPr>
              <a:t>To gauge users’ overall reaction to the </a:t>
            </a:r>
            <a:r>
              <a:rPr lang="en-US" sz="1200" b="1" dirty="0" err="1" smtClean="0">
                <a:solidFill>
                  <a:srgbClr val="000000"/>
                </a:solidFill>
                <a:latin typeface="Helvetica Neue Light"/>
                <a:cs typeface="Helvetica Neue Light"/>
              </a:rPr>
              <a:t>sears.com</a:t>
            </a:r>
            <a:r>
              <a:rPr lang="en-US" sz="1200" b="1" dirty="0" smtClean="0">
                <a:solidFill>
                  <a:srgbClr val="000000"/>
                </a:solidFill>
                <a:latin typeface="Helvetica Neue Light"/>
                <a:cs typeface="Helvetica Neue Light"/>
              </a:rPr>
              <a:t> mobile retail experience</a:t>
            </a:r>
          </a:p>
          <a:p>
            <a:pPr marL="228600" indent="-228600">
              <a:buAutoNum type="arabicPeriod" startAt="3"/>
            </a:pPr>
            <a:endParaRPr lang="en-US" sz="1200" b="1" dirty="0">
              <a:solidFill>
                <a:srgbClr val="000000"/>
              </a:solidFill>
              <a:latin typeface="Helvetica Neue Light"/>
              <a:cs typeface="Helvetica Neue Light"/>
            </a:endParaRPr>
          </a:p>
          <a:p>
            <a:pPr marL="228600" indent="-228600">
              <a:buAutoNum type="arabicPeriod" startAt="3"/>
            </a:pPr>
            <a:r>
              <a:rPr lang="en-US" sz="1200" b="1" dirty="0" smtClean="0">
                <a:solidFill>
                  <a:srgbClr val="000000"/>
                </a:solidFill>
                <a:latin typeface="Helvetica Neue Light"/>
                <a:cs typeface="Helvetica Neue Light"/>
              </a:rPr>
              <a:t>To understand how </a:t>
            </a:r>
            <a:r>
              <a:rPr lang="en-US" sz="1200" b="1" dirty="0" err="1" smtClean="0">
                <a:solidFill>
                  <a:srgbClr val="000000"/>
                </a:solidFill>
                <a:latin typeface="Helvetica Neue Light"/>
                <a:cs typeface="Helvetica Neue Light"/>
              </a:rPr>
              <a:t>seras.com</a:t>
            </a:r>
            <a:r>
              <a:rPr lang="en-US" sz="1200" b="1" dirty="0" smtClean="0">
                <a:solidFill>
                  <a:srgbClr val="000000"/>
                </a:solidFill>
                <a:latin typeface="Helvetica Neue Light"/>
                <a:cs typeface="Helvetica Neue Light"/>
              </a:rPr>
              <a:t> mobile experience compares with that of other mobile retail competitors.</a:t>
            </a:r>
          </a:p>
          <a:p>
            <a:pPr marL="228600" indent="-228600">
              <a:buAutoNum type="arabicPeriod" startAt="3"/>
            </a:pPr>
            <a:endParaRPr lang="en-US" sz="1200" b="1" dirty="0">
              <a:solidFill>
                <a:srgbClr val="000000"/>
              </a:solidFill>
              <a:latin typeface="Helvetica Neue Light"/>
              <a:cs typeface="Helvetica Neue Light"/>
            </a:endParaRPr>
          </a:p>
          <a:p>
            <a:pPr marL="228600" indent="-228600">
              <a:buAutoNum type="arabicPeriod" startAt="3"/>
            </a:pPr>
            <a:r>
              <a:rPr lang="en-US" sz="1200" b="1" dirty="0" smtClean="0">
                <a:solidFill>
                  <a:srgbClr val="000000"/>
                </a:solidFill>
                <a:latin typeface="Helvetica Neue Light"/>
                <a:cs typeface="Helvetica Neue Light"/>
              </a:rPr>
              <a:t>To gather insights into user’s impressions of Sears as a retail brand, and to understand the degree to which this had an impact on the way users chose to engage with the </a:t>
            </a:r>
            <a:r>
              <a:rPr lang="en-US" sz="1200" b="1" dirty="0" err="1" smtClean="0">
                <a:solidFill>
                  <a:srgbClr val="000000"/>
                </a:solidFill>
                <a:latin typeface="Helvetica Neue Light"/>
                <a:cs typeface="Helvetica Neue Light"/>
              </a:rPr>
              <a:t>sears.com</a:t>
            </a:r>
            <a:r>
              <a:rPr lang="en-US" sz="1200" b="1" dirty="0" smtClean="0">
                <a:solidFill>
                  <a:srgbClr val="000000"/>
                </a:solidFill>
                <a:latin typeface="Helvetica Neue Light"/>
                <a:cs typeface="Helvetica Neue Light"/>
              </a:rPr>
              <a:t> mobile site.</a:t>
            </a:r>
          </a:p>
          <a:p>
            <a:pPr marL="228600" indent="-228600">
              <a:buAutoNum type="arabicPeriod" startAt="3"/>
            </a:pPr>
            <a:endParaRPr lang="en-US" sz="1200" b="1" dirty="0" smtClean="0">
              <a:solidFill>
                <a:srgbClr val="000000"/>
              </a:solidFill>
              <a:latin typeface="Helvetica Neue Light"/>
              <a:cs typeface="Helvetica Neue Light"/>
            </a:endParaRPr>
          </a:p>
          <a:p>
            <a:pPr marL="228600" indent="-228600">
              <a:buAutoNum type="arabicPeriod" startAt="3"/>
            </a:pPr>
            <a:r>
              <a:rPr lang="en-US" sz="1200" b="1" dirty="0" smtClean="0">
                <a:solidFill>
                  <a:srgbClr val="000000"/>
                </a:solidFill>
                <a:latin typeface="Helvetica Neue Light"/>
                <a:cs typeface="Helvetica Neue Light"/>
              </a:rPr>
              <a:t>To utilize the analysis of customer behavior to understand how and where the sight experience could be improved to help better meet customer needs going forward.</a:t>
            </a:r>
            <a:endParaRPr lang="en-US" sz="1200" b="1" dirty="0">
              <a:solidFill>
                <a:srgbClr val="000000"/>
              </a:solidFill>
              <a:latin typeface="Helvetica Neue Light"/>
              <a:cs typeface="Helvetica Neue Light"/>
            </a:endParaRPr>
          </a:p>
        </p:txBody>
      </p:sp>
    </p:spTree>
    <p:extLst>
      <p:ext uri="{BB962C8B-B14F-4D97-AF65-F5344CB8AC3E}">
        <p14:creationId xmlns:p14="http://schemas.microsoft.com/office/powerpoint/2010/main" val="250755706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685" y="218974"/>
            <a:ext cx="7772400" cy="262769"/>
          </a:xfrm>
        </p:spPr>
        <p:txBody>
          <a:bodyPr>
            <a:normAutofit/>
          </a:bodyPr>
          <a:lstStyle/>
          <a:p>
            <a:r>
              <a:rPr lang="en-US" sz="1000" dirty="0" smtClean="0">
                <a:solidFill>
                  <a:srgbClr val="000000"/>
                </a:solidFill>
              </a:rPr>
              <a:t>Report of Findings: MyGofer Delivery Bar – July 2012</a:t>
            </a:r>
            <a:endParaRPr lang="en-US" sz="1000" dirty="0">
              <a:solidFill>
                <a:srgbClr val="000000"/>
              </a:solidFill>
            </a:endParaRPr>
          </a:p>
        </p:txBody>
      </p:sp>
      <p:sp>
        <p:nvSpPr>
          <p:cNvPr id="7" name="TextBox 6"/>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30</a:t>
            </a:fld>
            <a:endParaRPr lang="en-US" sz="1400" dirty="0">
              <a:latin typeface="Helvetica Neue Light"/>
              <a:cs typeface="Helvetica Neue Light"/>
            </a:endParaRPr>
          </a:p>
        </p:txBody>
      </p:sp>
      <p:graphicFrame>
        <p:nvGraphicFramePr>
          <p:cNvPr id="5" name="Table 4"/>
          <p:cNvGraphicFramePr>
            <a:graphicFrameLocks noGrp="1"/>
          </p:cNvGraphicFramePr>
          <p:nvPr>
            <p:extLst>
              <p:ext uri="{D42A27DB-BD31-4B8C-83A1-F6EECF244321}">
                <p14:modId xmlns:p14="http://schemas.microsoft.com/office/powerpoint/2010/main" val="1227658380"/>
              </p:ext>
            </p:extLst>
          </p:nvPr>
        </p:nvGraphicFramePr>
        <p:xfrm>
          <a:off x="418628" y="952431"/>
          <a:ext cx="8098007" cy="4572000"/>
        </p:xfrm>
        <a:graphic>
          <a:graphicData uri="http://schemas.openxmlformats.org/drawingml/2006/table">
            <a:tbl>
              <a:tblPr firstRow="1" bandRow="1">
                <a:tableStyleId>{5C22544A-7EE6-4342-B048-85BDC9FD1C3A}</a:tableStyleId>
              </a:tblPr>
              <a:tblGrid>
                <a:gridCol w="809801"/>
                <a:gridCol w="439746"/>
                <a:gridCol w="514020"/>
                <a:gridCol w="434940"/>
                <a:gridCol w="2504198"/>
                <a:gridCol w="527199"/>
                <a:gridCol w="566740"/>
                <a:gridCol w="817160"/>
                <a:gridCol w="674402"/>
                <a:gridCol w="809801"/>
              </a:tblGrid>
              <a:tr h="370840">
                <a:tc>
                  <a:txBody>
                    <a:bodyPr/>
                    <a:lstStyle/>
                    <a:p>
                      <a:pPr marL="0" marR="0" algn="ctr">
                        <a:spcBef>
                          <a:spcPts val="10"/>
                        </a:spcBef>
                        <a:spcAft>
                          <a:spcPts val="10"/>
                        </a:spcAft>
                      </a:pPr>
                      <a:r>
                        <a:rPr lang="en-US" sz="1000" b="1" dirty="0">
                          <a:latin typeface="Arial"/>
                          <a:ea typeface="Cambria"/>
                          <a:cs typeface="Times New Roman"/>
                        </a:rPr>
                        <a:t>Name</a:t>
                      </a:r>
                      <a:endParaRPr lang="en-US" sz="1000" dirty="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b="1">
                          <a:latin typeface="Arial"/>
                          <a:ea typeface="Cambria"/>
                          <a:cs typeface="Times New Roman"/>
                        </a:rPr>
                        <a:t>Age</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b="1" dirty="0" smtClean="0">
                          <a:latin typeface="Arial"/>
                          <a:ea typeface="Cambria"/>
                          <a:cs typeface="Times New Roman"/>
                        </a:rPr>
                        <a:t>Web</a:t>
                      </a:r>
                      <a:endParaRPr lang="en-US" sz="1000" dirty="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b="1" dirty="0" smtClean="0">
                          <a:latin typeface="Arial"/>
                          <a:ea typeface="Cambria"/>
                          <a:cs typeface="Times New Roman"/>
                        </a:rPr>
                        <a:t>#</a:t>
                      </a:r>
                      <a:endParaRPr lang="en-US" sz="1000" dirty="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b="1">
                          <a:latin typeface="Arial"/>
                          <a:ea typeface="Cambria"/>
                          <a:cs typeface="Times New Roman"/>
                        </a:rPr>
                        <a:t>What purchased and Where?</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b="1" dirty="0" smtClean="0">
                          <a:latin typeface="Arial"/>
                          <a:ea typeface="Cambria"/>
                          <a:cs typeface="Times New Roman"/>
                        </a:rPr>
                        <a:t>Groceries</a:t>
                      </a:r>
                      <a:r>
                        <a:rPr lang="en-US" sz="1000" b="1" baseline="0" dirty="0" smtClean="0">
                          <a:latin typeface="Arial"/>
                          <a:ea typeface="Cambria"/>
                          <a:cs typeface="Times New Roman"/>
                        </a:rPr>
                        <a:t>?</a:t>
                      </a:r>
                      <a:endParaRPr lang="en-US" sz="1000" dirty="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b="1">
                          <a:latin typeface="Arial"/>
                          <a:ea typeface="Cambria"/>
                          <a:cs typeface="Times New Roman"/>
                        </a:rPr>
                        <a:t>Name of retailer/online service</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b="1">
                          <a:latin typeface="Arial"/>
                          <a:ea typeface="Cambria"/>
                          <a:cs typeface="Times New Roman"/>
                        </a:rPr>
                        <a:t>Interest level in placing grocery orders online</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b="1">
                          <a:latin typeface="Arial"/>
                          <a:ea typeface="Cambria"/>
                          <a:cs typeface="Times New Roman"/>
                        </a:rPr>
                        <a:t>HH Income</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b="1">
                          <a:latin typeface="Arial"/>
                          <a:ea typeface="Cambria"/>
                          <a:cs typeface="Times New Roman"/>
                        </a:rPr>
                        <a:t>Occupation</a:t>
                      </a:r>
                      <a:endParaRPr lang="en-US" sz="1000">
                        <a:latin typeface="Times New Roman"/>
                        <a:ea typeface="Cambria"/>
                        <a:cs typeface="Times New Roman"/>
                      </a:endParaRPr>
                    </a:p>
                  </a:txBody>
                  <a:tcPr marL="68580" marR="68580" marT="0" marB="0" anchor="ctr"/>
                </a:tc>
              </a:tr>
              <a:tr h="370840">
                <a:tc>
                  <a:txBody>
                    <a:bodyPr/>
                    <a:lstStyle/>
                    <a:p>
                      <a:pPr marL="0" marR="0" algn="ctr">
                        <a:spcBef>
                          <a:spcPts val="10"/>
                        </a:spcBef>
                        <a:spcAft>
                          <a:spcPts val="10"/>
                        </a:spcAft>
                      </a:pPr>
                      <a:endParaRPr lang="en-US" sz="1000" dirty="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24</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DAILY</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4+</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TV-AMAZON, CLOTHES-PIPELIME, SLIPCOVER-BEDBATHANDBEYOND, TABLE-IKEA</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YES</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PEAPOD</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N/A</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$20-40K</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RECEPTIONIST</a:t>
                      </a:r>
                      <a:endParaRPr lang="en-US" sz="1000">
                        <a:latin typeface="Times New Roman"/>
                        <a:ea typeface="Cambria"/>
                        <a:cs typeface="Times New Roman"/>
                      </a:endParaRPr>
                    </a:p>
                  </a:txBody>
                  <a:tcPr marL="68580" marR="68580" marT="0" marB="0" anchor="ctr"/>
                </a:tc>
              </a:tr>
              <a:tr h="370840">
                <a:tc>
                  <a:txBody>
                    <a:bodyPr/>
                    <a:lstStyle/>
                    <a:p>
                      <a:pPr marL="0" marR="0" algn="ctr">
                        <a:spcBef>
                          <a:spcPts val="10"/>
                        </a:spcBef>
                        <a:spcAft>
                          <a:spcPts val="10"/>
                        </a:spcAft>
                      </a:pPr>
                      <a:r>
                        <a:rPr lang="en-US" sz="1000">
                          <a:solidFill>
                            <a:srgbClr val="000000"/>
                          </a:solidFill>
                          <a:latin typeface="Arial"/>
                          <a:ea typeface="Cambria"/>
                          <a:cs typeface="Times New Roman"/>
                        </a:rPr>
                        <a:t>DAN L</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49</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DAILY</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4+</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AIRLINE TICKETS-AMERICAN AIRLINES</a:t>
                      </a:r>
                      <a:br>
                        <a:rPr lang="en-US" sz="1000">
                          <a:solidFill>
                            <a:srgbClr val="000000"/>
                          </a:solidFill>
                          <a:latin typeface="Arial"/>
                          <a:ea typeface="Cambria"/>
                          <a:cs typeface="Times New Roman"/>
                        </a:rPr>
                      </a:br>
                      <a:r>
                        <a:rPr lang="en-US" sz="1000">
                          <a:solidFill>
                            <a:srgbClr val="000000"/>
                          </a:solidFill>
                          <a:latin typeface="Arial"/>
                          <a:ea typeface="Cambria"/>
                          <a:cs typeface="Times New Roman"/>
                        </a:rPr>
                        <a:t>CLOTHES-GOLFNOW.COM, ZAZZLE, TOMMY HILFIGER</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NO</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N/A</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VERY INTERESTED</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$40-70K</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PRINTING SERVICE REP</a:t>
                      </a:r>
                      <a:endParaRPr lang="en-US" sz="1000">
                        <a:latin typeface="Times New Roman"/>
                        <a:ea typeface="Cambria"/>
                        <a:cs typeface="Times New Roman"/>
                      </a:endParaRPr>
                    </a:p>
                  </a:txBody>
                  <a:tcPr marL="68580" marR="68580" marT="0" marB="0" anchor="ctr"/>
                </a:tc>
              </a:tr>
              <a:tr h="370840">
                <a:tc>
                  <a:txBody>
                    <a:bodyPr/>
                    <a:lstStyle/>
                    <a:p>
                      <a:pPr marL="0" marR="0" algn="ctr">
                        <a:spcBef>
                          <a:spcPts val="10"/>
                        </a:spcBef>
                        <a:spcAft>
                          <a:spcPts val="10"/>
                        </a:spcAft>
                      </a:pPr>
                      <a:r>
                        <a:rPr lang="en-US" sz="1000">
                          <a:solidFill>
                            <a:srgbClr val="000000"/>
                          </a:solidFill>
                          <a:latin typeface="Arial"/>
                          <a:ea typeface="Cambria"/>
                          <a:cs typeface="Times New Roman"/>
                        </a:rPr>
                        <a:t>MICHAEL B</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27</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DAILY</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4+</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dirty="0">
                          <a:solidFill>
                            <a:srgbClr val="000000"/>
                          </a:solidFill>
                          <a:latin typeface="Arial"/>
                          <a:ea typeface="Cambria"/>
                          <a:cs typeface="Times New Roman"/>
                        </a:rPr>
                        <a:t>SHOES, SHIRTS, ACCESSORIES-AMAZON</a:t>
                      </a:r>
                      <a:endParaRPr lang="en-US" sz="1000" dirty="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YES</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PEAPOD, AMAZON, EBAY</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N/A</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$70-120K</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IT DIRECTOR</a:t>
                      </a:r>
                      <a:endParaRPr lang="en-US" sz="1000">
                        <a:latin typeface="Times New Roman"/>
                        <a:ea typeface="Cambria"/>
                        <a:cs typeface="Times New Roman"/>
                      </a:endParaRPr>
                    </a:p>
                  </a:txBody>
                  <a:tcPr marL="68580" marR="68580" marT="0" marB="0" anchor="ctr"/>
                </a:tc>
              </a:tr>
              <a:tr h="370840">
                <a:tc>
                  <a:txBody>
                    <a:bodyPr/>
                    <a:lstStyle/>
                    <a:p>
                      <a:pPr marL="0" marR="0" algn="ctr">
                        <a:spcBef>
                          <a:spcPts val="10"/>
                        </a:spcBef>
                        <a:spcAft>
                          <a:spcPts val="10"/>
                        </a:spcAft>
                      </a:pPr>
                      <a:r>
                        <a:rPr lang="en-US" sz="1000">
                          <a:solidFill>
                            <a:srgbClr val="000000"/>
                          </a:solidFill>
                          <a:latin typeface="Arial"/>
                          <a:ea typeface="Cambria"/>
                          <a:cs typeface="Times New Roman"/>
                        </a:rPr>
                        <a:t>SAMANTHA S</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dirty="0" smtClean="0">
                          <a:solidFill>
                            <a:srgbClr val="000000"/>
                          </a:solidFill>
                          <a:latin typeface="Arial"/>
                          <a:ea typeface="Cambria"/>
                          <a:cs typeface="Times New Roman"/>
                        </a:rPr>
                        <a:t>1</a:t>
                      </a:r>
                      <a:endParaRPr lang="en-US" sz="1000" dirty="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DAILY</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4+</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CLOTHES-VICTORIAS SECRET, FOREVER 21, KOHLS</a:t>
                      </a:r>
                      <a:br>
                        <a:rPr lang="en-US" sz="1000">
                          <a:solidFill>
                            <a:srgbClr val="000000"/>
                          </a:solidFill>
                          <a:latin typeface="Arial"/>
                          <a:ea typeface="Cambria"/>
                          <a:cs typeface="Times New Roman"/>
                        </a:rPr>
                      </a:br>
                      <a:r>
                        <a:rPr lang="en-US" sz="1000">
                          <a:solidFill>
                            <a:srgbClr val="000000"/>
                          </a:solidFill>
                          <a:latin typeface="Arial"/>
                          <a:ea typeface="Cambria"/>
                          <a:cs typeface="Times New Roman"/>
                        </a:rPr>
                        <a:t>FURNITURE-KOHLS</a:t>
                      </a:r>
                      <a:br>
                        <a:rPr lang="en-US" sz="1000">
                          <a:solidFill>
                            <a:srgbClr val="000000"/>
                          </a:solidFill>
                          <a:latin typeface="Arial"/>
                          <a:ea typeface="Cambria"/>
                          <a:cs typeface="Times New Roman"/>
                        </a:rPr>
                      </a:br>
                      <a:r>
                        <a:rPr lang="en-US" sz="1000">
                          <a:solidFill>
                            <a:srgbClr val="000000"/>
                          </a:solidFill>
                          <a:latin typeface="Arial"/>
                          <a:ea typeface="Cambria"/>
                          <a:cs typeface="Times New Roman"/>
                        </a:rPr>
                        <a:t>IPOD-APPLE STORE</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YES</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PEAPOD</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N/A</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$40-70K</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STUDENT</a:t>
                      </a:r>
                      <a:endParaRPr lang="en-US" sz="1000">
                        <a:latin typeface="Times New Roman"/>
                        <a:ea typeface="Cambria"/>
                        <a:cs typeface="Times New Roman"/>
                      </a:endParaRPr>
                    </a:p>
                  </a:txBody>
                  <a:tcPr marL="68580" marR="68580" marT="0" marB="0" anchor="ctr"/>
                </a:tc>
              </a:tr>
              <a:tr h="370840">
                <a:tc>
                  <a:txBody>
                    <a:bodyPr/>
                    <a:lstStyle/>
                    <a:p>
                      <a:pPr marL="0" marR="0" algn="ctr">
                        <a:spcBef>
                          <a:spcPts val="10"/>
                        </a:spcBef>
                        <a:spcAft>
                          <a:spcPts val="10"/>
                        </a:spcAft>
                      </a:pPr>
                      <a:r>
                        <a:rPr lang="en-US" sz="1000">
                          <a:solidFill>
                            <a:srgbClr val="000000"/>
                          </a:solidFill>
                          <a:latin typeface="Arial"/>
                          <a:ea typeface="Cambria"/>
                          <a:cs typeface="Times New Roman"/>
                        </a:rPr>
                        <a:t>MARGARET L</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64</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DAILY</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4+</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BOOKS-AMAZON, SHOES-ZAPPOS, CLOTHING-KOHLS</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NO</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N/A</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NOT SURE, BUT I MIGHT</a:t>
                      </a:r>
                      <a:br>
                        <a:rPr lang="en-US" sz="1000">
                          <a:solidFill>
                            <a:srgbClr val="000000"/>
                          </a:solidFill>
                          <a:latin typeface="Arial"/>
                          <a:ea typeface="Cambria"/>
                          <a:cs typeface="Times New Roman"/>
                        </a:rPr>
                      </a:br>
                      <a:r>
                        <a:rPr lang="en-US" sz="1000">
                          <a:solidFill>
                            <a:srgbClr val="000000"/>
                          </a:solidFill>
                          <a:latin typeface="Arial"/>
                          <a:ea typeface="Cambria"/>
                          <a:cs typeface="Times New Roman"/>
                        </a:rPr>
                        <a:t>TRY IT</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$70-120K</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BOOKKEEPER</a:t>
                      </a:r>
                      <a:endParaRPr lang="en-US" sz="1000">
                        <a:latin typeface="Times New Roman"/>
                        <a:ea typeface="Cambria"/>
                        <a:cs typeface="Times New Roman"/>
                      </a:endParaRPr>
                    </a:p>
                  </a:txBody>
                  <a:tcPr marL="68580" marR="68580" marT="0" marB="0" anchor="ctr"/>
                </a:tc>
              </a:tr>
              <a:tr h="370840">
                <a:tc>
                  <a:txBody>
                    <a:bodyPr/>
                    <a:lstStyle/>
                    <a:p>
                      <a:pPr marL="0" marR="0" algn="ctr">
                        <a:spcBef>
                          <a:spcPts val="10"/>
                        </a:spcBef>
                        <a:spcAft>
                          <a:spcPts val="10"/>
                        </a:spcAft>
                      </a:pPr>
                      <a:r>
                        <a:rPr lang="en-US" sz="1000">
                          <a:solidFill>
                            <a:srgbClr val="000000"/>
                          </a:solidFill>
                          <a:latin typeface="Arial"/>
                          <a:ea typeface="Cambria"/>
                          <a:cs typeface="Times New Roman"/>
                        </a:rPr>
                        <a:t>LISA U</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46</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DAILY</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4+</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BOOKS-AMAZON, PURSES-VERA BRADLEY</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NO</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N/A</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INTERESTED</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a:solidFill>
                            <a:srgbClr val="000000"/>
                          </a:solidFill>
                          <a:latin typeface="Arial"/>
                          <a:ea typeface="Cambria"/>
                          <a:cs typeface="Times New Roman"/>
                        </a:rPr>
                        <a:t>$120K+</a:t>
                      </a:r>
                      <a:endParaRPr lang="en-US" sz="1000">
                        <a:latin typeface="Times New Roman"/>
                        <a:ea typeface="Cambria"/>
                        <a:cs typeface="Times New Roman"/>
                      </a:endParaRPr>
                    </a:p>
                  </a:txBody>
                  <a:tcPr marL="68580" marR="68580" marT="0" marB="0" anchor="ctr"/>
                </a:tc>
                <a:tc>
                  <a:txBody>
                    <a:bodyPr/>
                    <a:lstStyle/>
                    <a:p>
                      <a:pPr marL="0" marR="0" algn="ctr">
                        <a:spcBef>
                          <a:spcPts val="10"/>
                        </a:spcBef>
                        <a:spcAft>
                          <a:spcPts val="10"/>
                        </a:spcAft>
                      </a:pPr>
                      <a:r>
                        <a:rPr lang="en-US" sz="1000" dirty="0">
                          <a:solidFill>
                            <a:srgbClr val="000000"/>
                          </a:solidFill>
                          <a:latin typeface="Arial"/>
                          <a:ea typeface="Cambria"/>
                          <a:cs typeface="Times New Roman"/>
                        </a:rPr>
                        <a:t>CUSTOMER SERVICE REP</a:t>
                      </a:r>
                      <a:endParaRPr lang="en-US" sz="1000" dirty="0">
                        <a:latin typeface="Times New Roman"/>
                        <a:ea typeface="Cambria"/>
                        <a:cs typeface="Times New Roman"/>
                      </a:endParaRPr>
                    </a:p>
                  </a:txBody>
                  <a:tcPr marL="68580" marR="68580" marT="0" marB="0" anchor="ct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685" y="218974"/>
            <a:ext cx="7772400" cy="448897"/>
          </a:xfrm>
        </p:spPr>
        <p:txBody>
          <a:bodyPr>
            <a:noAutofit/>
          </a:bodyPr>
          <a:lstStyle/>
          <a:p>
            <a:r>
              <a:rPr lang="en-US" sz="2400" b="0" dirty="0" smtClean="0"/>
              <a:t>EXECUTIVE SUMMARY: </a:t>
            </a:r>
            <a:r>
              <a:rPr lang="en-US" sz="2400" b="0" dirty="0" smtClean="0">
                <a:solidFill>
                  <a:schemeClr val="tx1"/>
                </a:solidFill>
              </a:rPr>
              <a:t>Mobile Site Home Page</a:t>
            </a:r>
            <a:endParaRPr lang="en-US" sz="2400" b="0" dirty="0">
              <a:solidFill>
                <a:schemeClr val="tx1"/>
              </a:solidFill>
            </a:endParaRPr>
          </a:p>
        </p:txBody>
      </p:sp>
      <p:sp>
        <p:nvSpPr>
          <p:cNvPr id="5" name="TextBox 4"/>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4</a:t>
            </a:fld>
            <a:endParaRPr lang="en-US" sz="1400" dirty="0">
              <a:latin typeface="Helvetica Neue Light"/>
              <a:cs typeface="Helvetica Neue Light"/>
            </a:endParaRPr>
          </a:p>
        </p:txBody>
      </p:sp>
      <p:sp>
        <p:nvSpPr>
          <p:cNvPr id="6" name="TextBox 5"/>
          <p:cNvSpPr txBox="1"/>
          <p:nvPr/>
        </p:nvSpPr>
        <p:spPr>
          <a:xfrm>
            <a:off x="314365" y="964872"/>
            <a:ext cx="8485194" cy="3970317"/>
          </a:xfrm>
          <a:prstGeom prst="rect">
            <a:avLst/>
          </a:prstGeom>
          <a:solidFill>
            <a:schemeClr val="bg1"/>
          </a:solidFill>
        </p:spPr>
        <p:txBody>
          <a:bodyPr wrap="square" rtlCol="0">
            <a:spAutoFit/>
          </a:bodyPr>
          <a:lstStyle/>
          <a:p>
            <a:pPr marL="171450" indent="-171450">
              <a:buFont typeface="Arial"/>
              <a:buChar char="•"/>
            </a:pPr>
            <a:r>
              <a:rPr lang="en-US" sz="1200" b="1" dirty="0" smtClean="0">
                <a:solidFill>
                  <a:srgbClr val="000000"/>
                </a:solidFill>
                <a:latin typeface="Helvetica Neue Light"/>
                <a:cs typeface="Helvetica Neue Light"/>
              </a:rPr>
              <a:t>For almost all users, “convenience” was considered the most important factor taken info account when deciding how to go about making an online retail purchase at any given time.</a:t>
            </a:r>
          </a:p>
          <a:p>
            <a:pPr marL="171450" indent="-171450">
              <a:buFont typeface="Arial"/>
              <a:buChar char="•"/>
            </a:pPr>
            <a:r>
              <a:rPr lang="en-US" sz="1200" b="1" dirty="0" smtClean="0">
                <a:solidFill>
                  <a:srgbClr val="000000"/>
                </a:solidFill>
                <a:latin typeface="Helvetica Neue Light"/>
                <a:cs typeface="Helvetica Neue Light"/>
              </a:rPr>
              <a:t>Users tended to agree that mobile purchasing was generally “easier”, “quicker”, “less of a hassle” and “more enjoyable” than alternative media channels, regardless of their proximity to richer media channels (home computer, laptop, etc.)</a:t>
            </a:r>
          </a:p>
          <a:p>
            <a:pPr marL="171450" indent="-171450">
              <a:buFont typeface="Arial"/>
              <a:buChar char="•"/>
            </a:pPr>
            <a:r>
              <a:rPr lang="en-US" sz="1200" b="1" dirty="0">
                <a:solidFill>
                  <a:srgbClr val="000000"/>
                </a:solidFill>
                <a:latin typeface="Helvetica Neue Light"/>
                <a:cs typeface="Helvetica Neue Light"/>
              </a:rPr>
              <a:t>P</a:t>
            </a:r>
            <a:r>
              <a:rPr lang="en-US" sz="1200" b="1" dirty="0" smtClean="0">
                <a:solidFill>
                  <a:srgbClr val="000000"/>
                </a:solidFill>
                <a:latin typeface="Helvetica Neue Light"/>
                <a:cs typeface="Helvetica Neue Light"/>
              </a:rPr>
              <a:t>ersonalization, customization, and pre-authentication, </a:t>
            </a:r>
            <a:r>
              <a:rPr lang="en-US" sz="1200" b="1" dirty="0" smtClean="0">
                <a:solidFill>
                  <a:srgbClr val="000000"/>
                </a:solidFill>
                <a:latin typeface="Helvetica Neue Light"/>
                <a:cs typeface="Helvetica Neue Light"/>
              </a:rPr>
              <a:t>and application use were considered major advantages specific to the mobile experience that made online shopping much easier to do.</a:t>
            </a:r>
          </a:p>
          <a:p>
            <a:pPr marL="171450" indent="-171450">
              <a:buFont typeface="Arial"/>
              <a:buChar char="•"/>
            </a:pPr>
            <a:r>
              <a:rPr lang="en-US" sz="1200" b="1" dirty="0" smtClean="0">
                <a:solidFill>
                  <a:srgbClr val="000000"/>
                </a:solidFill>
                <a:latin typeface="Helvetica Neue Light"/>
                <a:cs typeface="Helvetica Neue Light"/>
              </a:rPr>
              <a:t>Impressions of the </a:t>
            </a:r>
            <a:r>
              <a:rPr lang="en-US" sz="1200" b="1" dirty="0" err="1" smtClean="0">
                <a:solidFill>
                  <a:srgbClr val="000000"/>
                </a:solidFill>
                <a:latin typeface="Helvetica Neue Light"/>
                <a:cs typeface="Helvetica Neue Light"/>
              </a:rPr>
              <a:t>sears.com</a:t>
            </a:r>
            <a:r>
              <a:rPr lang="en-US" sz="1200" b="1" dirty="0" smtClean="0">
                <a:solidFill>
                  <a:srgbClr val="000000"/>
                </a:solidFill>
                <a:latin typeface="Helvetica Neue Light"/>
                <a:cs typeface="Helvetica Neue Light"/>
              </a:rPr>
              <a:t> site were generally positive in nature, though users expressed that the site was “typical”, “good but not great” and overall neither failed to meet nor exceeded </a:t>
            </a:r>
            <a:r>
              <a:rPr lang="en-US" sz="1200" b="1" smtClean="0">
                <a:solidFill>
                  <a:srgbClr val="000000"/>
                </a:solidFill>
                <a:latin typeface="Helvetica Neue Light"/>
                <a:cs typeface="Helvetica Neue Light"/>
              </a:rPr>
              <a:t>their expectations  </a:t>
            </a:r>
            <a:r>
              <a:rPr lang="en-US" sz="1200" b="1" dirty="0" smtClean="0">
                <a:solidFill>
                  <a:srgbClr val="000000"/>
                </a:solidFill>
                <a:latin typeface="Helvetica Neue Light"/>
                <a:cs typeface="Helvetica Neue Light"/>
              </a:rPr>
              <a:t>of a mobile retail site.</a:t>
            </a:r>
          </a:p>
          <a:p>
            <a:pPr marL="171450" indent="-171450">
              <a:buFont typeface="Arial"/>
              <a:buChar char="•"/>
            </a:pPr>
            <a:r>
              <a:rPr lang="en-US" sz="1200" b="1" dirty="0" smtClean="0">
                <a:solidFill>
                  <a:srgbClr val="000000"/>
                </a:solidFill>
                <a:latin typeface="Helvetica Neue Light"/>
                <a:cs typeface="Helvetica Neue Light"/>
              </a:rPr>
              <a:t> </a:t>
            </a:r>
            <a:r>
              <a:rPr lang="en-US" sz="1200" b="1" dirty="0" smtClean="0">
                <a:solidFill>
                  <a:srgbClr val="000000"/>
                </a:solidFill>
                <a:latin typeface="Helvetica Neue Light"/>
                <a:cs typeface="Helvetica Neue Light"/>
              </a:rPr>
              <a:t>Users </a:t>
            </a:r>
            <a:r>
              <a:rPr lang="en-US" sz="1200" b="1" dirty="0" smtClean="0">
                <a:solidFill>
                  <a:srgbClr val="000000"/>
                </a:solidFill>
                <a:latin typeface="Helvetica Neue Light"/>
                <a:cs typeface="Helvetica Neue Light"/>
              </a:rPr>
              <a:t>felt </a:t>
            </a:r>
            <a:r>
              <a:rPr lang="en-US" sz="1200" b="1" dirty="0" err="1" smtClean="0">
                <a:solidFill>
                  <a:srgbClr val="000000"/>
                </a:solidFill>
                <a:latin typeface="Helvetica Neue Light"/>
                <a:cs typeface="Helvetica Neue Light"/>
              </a:rPr>
              <a:t>earch</a:t>
            </a:r>
            <a:r>
              <a:rPr lang="en-US" sz="1200" b="1" dirty="0" smtClean="0">
                <a:solidFill>
                  <a:srgbClr val="000000"/>
                </a:solidFill>
                <a:latin typeface="Helvetica Neue Light"/>
                <a:cs typeface="Helvetica Neue Light"/>
              </a:rPr>
              <a:t> results often “too large”, “overwhelming”</a:t>
            </a:r>
          </a:p>
          <a:p>
            <a:pPr marL="171450" indent="-171450">
              <a:buFont typeface="Arial"/>
              <a:buChar char="•"/>
            </a:pPr>
            <a:r>
              <a:rPr lang="en-US" sz="1200" b="1" dirty="0" smtClean="0">
                <a:solidFill>
                  <a:srgbClr val="000000"/>
                </a:solidFill>
                <a:latin typeface="Helvetica Neue Light"/>
                <a:cs typeface="Helvetica Neue Light"/>
              </a:rPr>
              <a:t>Users encountered difficulty utilizing the Sort feature on search results.</a:t>
            </a:r>
          </a:p>
          <a:p>
            <a:pPr marL="171450" indent="-171450">
              <a:buFont typeface="Arial"/>
              <a:buChar char="•"/>
            </a:pPr>
            <a:r>
              <a:rPr lang="en-US" sz="1200" b="1" dirty="0">
                <a:solidFill>
                  <a:srgbClr val="000000"/>
                </a:solidFill>
                <a:latin typeface="Helvetica Neue Light"/>
                <a:cs typeface="Helvetica Neue Light"/>
              </a:rPr>
              <a:t>	</a:t>
            </a:r>
            <a:r>
              <a:rPr lang="en-US" sz="1200" b="1" dirty="0" smtClean="0">
                <a:solidFill>
                  <a:srgbClr val="000000"/>
                </a:solidFill>
                <a:latin typeface="Helvetica Neue Light"/>
                <a:cs typeface="Helvetica Neue Light"/>
              </a:rPr>
              <a:t>Several users expressed a desire for the sort to be product specific (as opposed to static across product types)</a:t>
            </a:r>
          </a:p>
          <a:p>
            <a:pPr marL="171450" indent="-171450">
              <a:buFont typeface="Arial"/>
              <a:buChar char="•"/>
            </a:pPr>
            <a:r>
              <a:rPr lang="en-US" sz="1200" b="1" dirty="0">
                <a:solidFill>
                  <a:srgbClr val="000000"/>
                </a:solidFill>
                <a:latin typeface="Helvetica Neue Light"/>
                <a:cs typeface="Helvetica Neue Light"/>
              </a:rPr>
              <a:t>	</a:t>
            </a:r>
            <a:r>
              <a:rPr lang="en-US" sz="1200" b="1" dirty="0" smtClean="0">
                <a:solidFill>
                  <a:srgbClr val="000000"/>
                </a:solidFill>
                <a:latin typeface="Helvetica Neue Light"/>
                <a:cs typeface="Helvetica Neue Light"/>
              </a:rPr>
              <a:t>A few users encountered buggy/unwanted/unexpected search yields when attempting to filter results using Sort.</a:t>
            </a:r>
          </a:p>
          <a:p>
            <a:pPr marL="171450" indent="-171450">
              <a:buFont typeface="Arial"/>
              <a:buChar char="•"/>
            </a:pPr>
            <a:r>
              <a:rPr lang="en-US" sz="1200" b="1" dirty="0" smtClean="0">
                <a:solidFill>
                  <a:srgbClr val="000000"/>
                </a:solidFill>
                <a:latin typeface="Helvetica Neue Light"/>
                <a:cs typeface="Helvetica Neue Light"/>
              </a:rPr>
              <a:t>The most popular destinations for online shopping among the 8 users were </a:t>
            </a:r>
            <a:r>
              <a:rPr lang="en-US" sz="1200" b="1" dirty="0" err="1" smtClean="0">
                <a:solidFill>
                  <a:srgbClr val="000000"/>
                </a:solidFill>
                <a:latin typeface="Helvetica Neue Light"/>
                <a:cs typeface="Helvetica Neue Light"/>
              </a:rPr>
              <a:t>Amazon.com</a:t>
            </a:r>
            <a:r>
              <a:rPr lang="en-US" sz="1200" b="1" dirty="0" smtClean="0">
                <a:solidFill>
                  <a:srgbClr val="000000"/>
                </a:solidFill>
                <a:latin typeface="Helvetica Neue Light"/>
                <a:cs typeface="Helvetica Neue Light"/>
              </a:rPr>
              <a:t> and </a:t>
            </a:r>
            <a:r>
              <a:rPr lang="en-US" sz="1200" b="1" dirty="0" err="1" smtClean="0">
                <a:solidFill>
                  <a:srgbClr val="000000"/>
                </a:solidFill>
                <a:latin typeface="Helvetica Neue Light"/>
                <a:cs typeface="Helvetica Neue Light"/>
              </a:rPr>
              <a:t>Ebay</a:t>
            </a:r>
            <a:r>
              <a:rPr lang="en-US" sz="1200" b="1" dirty="0" smtClean="0">
                <a:solidFill>
                  <a:srgbClr val="000000"/>
                </a:solidFill>
                <a:latin typeface="Helvetica Neue Light"/>
                <a:cs typeface="Helvetica Neue Light"/>
              </a:rPr>
              <a:t>.</a:t>
            </a:r>
          </a:p>
          <a:p>
            <a:pPr marL="171450" indent="-171450">
              <a:buFont typeface="Arial"/>
              <a:buChar char="•"/>
            </a:pPr>
            <a:r>
              <a:rPr lang="en-US" sz="1200" b="1" dirty="0" smtClean="0">
                <a:solidFill>
                  <a:srgbClr val="000000"/>
                </a:solidFill>
                <a:latin typeface="Helvetica Neue Light"/>
                <a:cs typeface="Helvetica Neue Light"/>
              </a:rPr>
              <a:t>Types of items purchased varied greatly, and was dependent upon user-specific circumstantial factors .</a:t>
            </a:r>
          </a:p>
          <a:p>
            <a:pPr marL="171450" indent="-171450">
              <a:buFont typeface="Arial"/>
              <a:buChar char="•"/>
            </a:pPr>
            <a:r>
              <a:rPr lang="en-US" sz="1200" b="1" dirty="0" smtClean="0">
                <a:solidFill>
                  <a:srgbClr val="000000"/>
                </a:solidFill>
                <a:latin typeface="Helvetica Neue Light"/>
                <a:cs typeface="Helvetica Neue Light"/>
              </a:rPr>
              <a:t>When asked to reflect on the </a:t>
            </a:r>
            <a:r>
              <a:rPr lang="en-US" sz="1200" b="1" dirty="0" err="1" smtClean="0">
                <a:solidFill>
                  <a:srgbClr val="000000"/>
                </a:solidFill>
                <a:latin typeface="Helvetica Neue Light"/>
                <a:cs typeface="Helvetica Neue Light"/>
              </a:rPr>
              <a:t>Sears.com</a:t>
            </a:r>
            <a:r>
              <a:rPr lang="en-US" sz="1200" b="1" dirty="0" smtClean="0">
                <a:solidFill>
                  <a:srgbClr val="000000"/>
                </a:solidFill>
                <a:latin typeface="Helvetica Neue Light"/>
                <a:cs typeface="Helvetica Neue Light"/>
              </a:rPr>
              <a:t> mobile site experience, users felt that it was easy, efficient, and intuitive overall, and that it was “in line with their expectations”.</a:t>
            </a:r>
          </a:p>
          <a:p>
            <a:pPr marL="171450" indent="-171450">
              <a:buFont typeface="Arial"/>
              <a:buChar char="•"/>
            </a:pPr>
            <a:r>
              <a:rPr lang="en-US" sz="1200" b="1" dirty="0" smtClean="0">
                <a:solidFill>
                  <a:srgbClr val="000000"/>
                </a:solidFill>
                <a:latin typeface="Helvetica Neue Light"/>
                <a:cs typeface="Helvetica Neue Light"/>
              </a:rPr>
              <a:t>No </a:t>
            </a:r>
            <a:r>
              <a:rPr lang="en-US" sz="1200" b="1" dirty="0" smtClean="0">
                <a:solidFill>
                  <a:srgbClr val="000000"/>
                </a:solidFill>
                <a:latin typeface="Helvetica Neue Light"/>
                <a:cs typeface="Helvetica Neue Light"/>
              </a:rPr>
              <a:t>strong negative reactions to the site were reported, though a few users expressed mild dissatisfaction with the search process overall, filtering and sorting, and </a:t>
            </a:r>
            <a:r>
              <a:rPr lang="en-US" sz="1200" b="1" dirty="0" err="1" smtClean="0">
                <a:solidFill>
                  <a:srgbClr val="000000"/>
                </a:solidFill>
                <a:latin typeface="Helvetica Neue Light"/>
                <a:cs typeface="Helvetica Neue Light"/>
              </a:rPr>
              <a:t>aethetic</a:t>
            </a:r>
            <a:r>
              <a:rPr lang="en-US" sz="1200" b="1" dirty="0" smtClean="0">
                <a:solidFill>
                  <a:srgbClr val="000000"/>
                </a:solidFill>
                <a:latin typeface="Helvetica Neue Light"/>
                <a:cs typeface="Helvetica Neue Light"/>
              </a:rPr>
              <a:t> presentation.</a:t>
            </a:r>
          </a:p>
          <a:p>
            <a:pPr marL="171450" indent="-171450">
              <a:buFont typeface="Arial"/>
              <a:buChar char="•"/>
            </a:pPr>
            <a:r>
              <a:rPr lang="en-US" sz="1200" b="1" dirty="0" smtClean="0">
                <a:solidFill>
                  <a:srgbClr val="000000"/>
                </a:solidFill>
                <a:latin typeface="Helvetica Neue Light"/>
                <a:cs typeface="Helvetica Neue Light"/>
              </a:rPr>
              <a:t>7 out of the 8 users said that they be likely both to use the site again themselves to make a purchase, and to recommend the site to someone else to use (friend, co worker, family, etc.)</a:t>
            </a:r>
          </a:p>
          <a:p>
            <a:endParaRPr lang="en-US" sz="1200" b="1" dirty="0" smtClean="0">
              <a:solidFill>
                <a:srgbClr val="000000"/>
              </a:solidFill>
              <a:latin typeface="Helvetica Neue Light"/>
              <a:cs typeface="Helvetica Neue Light"/>
            </a:endParaRPr>
          </a:p>
        </p:txBody>
      </p:sp>
    </p:spTree>
    <p:extLst>
      <p:ext uri="{BB962C8B-B14F-4D97-AF65-F5344CB8AC3E}">
        <p14:creationId xmlns:p14="http://schemas.microsoft.com/office/powerpoint/2010/main" val="218090239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91685" y="218974"/>
            <a:ext cx="7772400" cy="262769"/>
          </a:xfrm>
        </p:spPr>
        <p:txBody>
          <a:bodyPr>
            <a:noAutofit/>
          </a:bodyPr>
          <a:lstStyle/>
          <a:p>
            <a:r>
              <a:rPr lang="en-US" b="0" dirty="0" smtClean="0">
                <a:solidFill>
                  <a:srgbClr val="000000"/>
                </a:solidFill>
              </a:rPr>
              <a:t>Issue Severity Legend</a:t>
            </a:r>
            <a:endParaRPr lang="en-US" b="0" dirty="0">
              <a:solidFill>
                <a:srgbClr val="000000"/>
              </a:solidFill>
            </a:endParaRPr>
          </a:p>
        </p:txBody>
      </p:sp>
      <p:sp>
        <p:nvSpPr>
          <p:cNvPr id="4" name="TextBox 3"/>
          <p:cNvSpPr txBox="1"/>
          <p:nvPr/>
        </p:nvSpPr>
        <p:spPr>
          <a:xfrm>
            <a:off x="1763832" y="1098864"/>
            <a:ext cx="6098623" cy="4247317"/>
          </a:xfrm>
          <a:prstGeom prst="rect">
            <a:avLst/>
          </a:prstGeom>
          <a:noFill/>
        </p:spPr>
        <p:txBody>
          <a:bodyPr wrap="square" rtlCol="0">
            <a:spAutoFit/>
          </a:bodyPr>
          <a:lstStyle/>
          <a:p>
            <a:r>
              <a:rPr lang="en-US" b="1" dirty="0" smtClean="0">
                <a:solidFill>
                  <a:srgbClr val="FF6600"/>
                </a:solidFill>
                <a:latin typeface="Helvetica Neue Light"/>
                <a:cs typeface="Helvetica Neue Light"/>
              </a:rPr>
              <a:t>Positive </a:t>
            </a:r>
            <a:r>
              <a:rPr lang="en-US" dirty="0" smtClean="0">
                <a:latin typeface="Helvetica Neue Light"/>
                <a:cs typeface="Helvetica Neue Light"/>
              </a:rPr>
              <a:t>– Successful finding </a:t>
            </a:r>
          </a:p>
          <a:p>
            <a:endParaRPr lang="en-US" dirty="0" smtClean="0">
              <a:latin typeface="Helvetica Neue Light"/>
              <a:cs typeface="Helvetica Neue Light"/>
            </a:endParaRPr>
          </a:p>
          <a:p>
            <a:r>
              <a:rPr lang="en-US" b="1" dirty="0" smtClean="0">
                <a:solidFill>
                  <a:srgbClr val="FF6600"/>
                </a:solidFill>
                <a:latin typeface="Helvetica Neue Light"/>
                <a:cs typeface="Helvetica Neue Light"/>
              </a:rPr>
              <a:t>High</a:t>
            </a:r>
            <a:r>
              <a:rPr lang="en-US" dirty="0" smtClean="0">
                <a:latin typeface="Helvetica Neue Light"/>
                <a:cs typeface="Helvetica Neue Light"/>
              </a:rPr>
              <a:t> </a:t>
            </a:r>
            <a:r>
              <a:rPr lang="en-US" dirty="0">
                <a:latin typeface="Helvetica Neue Light"/>
                <a:cs typeface="Helvetica Neue Light"/>
              </a:rPr>
              <a:t>– Issue is must be addressed to avoid significant negative impact to user experience.</a:t>
            </a:r>
            <a:endParaRPr lang="en-US" dirty="0" smtClean="0">
              <a:latin typeface="Helvetica Neue Light"/>
              <a:cs typeface="Helvetica Neue Light"/>
            </a:endParaRPr>
          </a:p>
          <a:p>
            <a:endParaRPr lang="en-US" dirty="0" smtClean="0">
              <a:latin typeface="Helvetica Neue Light"/>
              <a:cs typeface="Helvetica Neue Light"/>
            </a:endParaRPr>
          </a:p>
          <a:p>
            <a:r>
              <a:rPr lang="en-US" b="1" dirty="0" smtClean="0">
                <a:solidFill>
                  <a:srgbClr val="FF6600"/>
                </a:solidFill>
                <a:latin typeface="Helvetica Neue Light"/>
                <a:cs typeface="Helvetica Neue Light"/>
              </a:rPr>
              <a:t>Medium </a:t>
            </a:r>
            <a:r>
              <a:rPr lang="en-US" dirty="0" smtClean="0">
                <a:latin typeface="Helvetica Neue Light"/>
                <a:cs typeface="Helvetica Neue Light"/>
              </a:rPr>
              <a:t>– </a:t>
            </a:r>
            <a:r>
              <a:rPr lang="en-US" dirty="0">
                <a:latin typeface="Helvetica Neue Light"/>
                <a:cs typeface="Helvetica Neue Light"/>
              </a:rPr>
              <a:t>Issue is should be addressed to avoid moderate negative impact to user experience</a:t>
            </a:r>
            <a:r>
              <a:rPr lang="en-US" dirty="0" smtClean="0">
                <a:latin typeface="Helvetica Neue Light"/>
                <a:cs typeface="Helvetica Neue Light"/>
              </a:rPr>
              <a:t>.</a:t>
            </a:r>
          </a:p>
          <a:p>
            <a:endParaRPr lang="en-US" dirty="0">
              <a:latin typeface="Helvetica Neue Light"/>
              <a:cs typeface="Helvetica Neue Light"/>
            </a:endParaRPr>
          </a:p>
          <a:p>
            <a:r>
              <a:rPr lang="en-US" b="1" dirty="0" smtClean="0">
                <a:solidFill>
                  <a:srgbClr val="FF6600"/>
                </a:solidFill>
                <a:latin typeface="Helvetica Neue Light"/>
                <a:cs typeface="Helvetica Neue Light"/>
              </a:rPr>
              <a:t>Low </a:t>
            </a:r>
            <a:r>
              <a:rPr lang="en-US" dirty="0" smtClean="0">
                <a:latin typeface="Helvetica Neue Light"/>
                <a:cs typeface="Helvetica Neue Light"/>
              </a:rPr>
              <a:t>– </a:t>
            </a:r>
            <a:r>
              <a:rPr lang="en-US" dirty="0">
                <a:latin typeface="Helvetica Neue Light"/>
                <a:cs typeface="Helvetica Neue Light"/>
              </a:rPr>
              <a:t>Issue is beneficial to address to avoid limited negative impact to user experience.</a:t>
            </a:r>
            <a:endParaRPr lang="en-US" dirty="0" smtClean="0">
              <a:latin typeface="Helvetica Neue Light"/>
              <a:cs typeface="Helvetica Neue Light"/>
            </a:endParaRPr>
          </a:p>
          <a:p>
            <a:endParaRPr lang="en-US" dirty="0" smtClean="0">
              <a:latin typeface="Helvetica Neue Light"/>
              <a:cs typeface="Helvetica Neue Light"/>
            </a:endParaRPr>
          </a:p>
          <a:p>
            <a:r>
              <a:rPr lang="en-US" b="1" dirty="0" smtClean="0">
                <a:solidFill>
                  <a:srgbClr val="FF6600"/>
                </a:solidFill>
                <a:latin typeface="Helvetica Neue Light"/>
                <a:cs typeface="Helvetica Neue Light"/>
              </a:rPr>
              <a:t>FYI </a:t>
            </a:r>
            <a:r>
              <a:rPr lang="en-US" dirty="0" smtClean="0">
                <a:latin typeface="Helvetica Neue Light"/>
                <a:cs typeface="Helvetica Neue Light"/>
              </a:rPr>
              <a:t>– </a:t>
            </a:r>
            <a:r>
              <a:rPr lang="en-US" dirty="0">
                <a:latin typeface="Helvetica Neue Light"/>
                <a:cs typeface="Helvetica Neue Light"/>
              </a:rPr>
              <a:t>Informational </a:t>
            </a:r>
            <a:r>
              <a:rPr lang="en-US" dirty="0" smtClean="0">
                <a:latin typeface="Helvetica Neue Light"/>
                <a:cs typeface="Helvetica Neue Light"/>
              </a:rPr>
              <a:t>note </a:t>
            </a:r>
          </a:p>
          <a:p>
            <a:endParaRPr lang="en-US" dirty="0" smtClean="0">
              <a:latin typeface="Helvetica Neue Light"/>
              <a:cs typeface="Helvetica Neue Light"/>
            </a:endParaRPr>
          </a:p>
          <a:p>
            <a:r>
              <a:rPr lang="en-US" b="1" dirty="0" smtClean="0">
                <a:solidFill>
                  <a:srgbClr val="FF6600"/>
                </a:solidFill>
                <a:latin typeface="Helvetica Neue Light"/>
                <a:cs typeface="Helvetica Neue Light"/>
              </a:rPr>
              <a:t>Bug </a:t>
            </a:r>
            <a:r>
              <a:rPr lang="en-US" dirty="0" smtClean="0">
                <a:latin typeface="Helvetica Neue Light"/>
                <a:cs typeface="Helvetica Neue Light"/>
              </a:rPr>
              <a:t>– system error</a:t>
            </a:r>
          </a:p>
          <a:p>
            <a:endParaRPr lang="en-US" dirty="0">
              <a:latin typeface="Helvetica Neue Light"/>
              <a:cs typeface="Helvetica Neue Light"/>
            </a:endParaRPr>
          </a:p>
        </p:txBody>
      </p:sp>
      <p:pic>
        <p:nvPicPr>
          <p:cNvPr id="5" name="Picture 23"/>
          <p:cNvPicPr>
            <a:picLocks noChangeAspect="1"/>
          </p:cNvPicPr>
          <p:nvPr/>
        </p:nvPicPr>
        <p:blipFill>
          <a:blip r:embed="rId2"/>
          <a:srcRect/>
          <a:stretch>
            <a:fillRect/>
          </a:stretch>
        </p:blipFill>
        <p:spPr bwMode="auto">
          <a:xfrm>
            <a:off x="1038287" y="1754909"/>
            <a:ext cx="424169" cy="366849"/>
          </a:xfrm>
          <a:prstGeom prst="rect">
            <a:avLst/>
          </a:prstGeom>
          <a:noFill/>
          <a:ln w="9525">
            <a:noFill/>
            <a:miter lim="800000"/>
            <a:headEnd/>
            <a:tailEnd/>
          </a:ln>
        </p:spPr>
      </p:pic>
      <p:pic>
        <p:nvPicPr>
          <p:cNvPr id="6" name="Picture 24"/>
          <p:cNvPicPr>
            <a:picLocks noChangeAspect="1"/>
          </p:cNvPicPr>
          <p:nvPr/>
        </p:nvPicPr>
        <p:blipFill>
          <a:blip r:embed="rId3"/>
          <a:srcRect/>
          <a:stretch>
            <a:fillRect/>
          </a:stretch>
        </p:blipFill>
        <p:spPr bwMode="auto">
          <a:xfrm>
            <a:off x="1072680" y="1098864"/>
            <a:ext cx="355384" cy="366849"/>
          </a:xfrm>
          <a:prstGeom prst="rect">
            <a:avLst/>
          </a:prstGeom>
          <a:noFill/>
          <a:ln w="9525">
            <a:noFill/>
            <a:miter lim="800000"/>
            <a:headEnd/>
            <a:tailEnd/>
          </a:ln>
        </p:spPr>
      </p:pic>
      <p:pic>
        <p:nvPicPr>
          <p:cNvPr id="7" name="Picture 25"/>
          <p:cNvPicPr>
            <a:picLocks noChangeAspect="1"/>
          </p:cNvPicPr>
          <p:nvPr/>
        </p:nvPicPr>
        <p:blipFill>
          <a:blip r:embed="rId4"/>
          <a:srcRect/>
          <a:stretch>
            <a:fillRect/>
          </a:stretch>
        </p:blipFill>
        <p:spPr bwMode="auto">
          <a:xfrm>
            <a:off x="1009628" y="2596837"/>
            <a:ext cx="481488" cy="447096"/>
          </a:xfrm>
          <a:prstGeom prst="rect">
            <a:avLst/>
          </a:prstGeom>
          <a:noFill/>
          <a:ln w="9525">
            <a:noFill/>
            <a:miter lim="800000"/>
            <a:headEnd/>
            <a:tailEnd/>
          </a:ln>
        </p:spPr>
      </p:pic>
      <p:pic>
        <p:nvPicPr>
          <p:cNvPr id="8" name="Picture 26"/>
          <p:cNvPicPr>
            <a:picLocks noChangeAspect="1"/>
          </p:cNvPicPr>
          <p:nvPr/>
        </p:nvPicPr>
        <p:blipFill>
          <a:blip r:embed="rId5"/>
          <a:srcRect/>
          <a:stretch>
            <a:fillRect/>
          </a:stretch>
        </p:blipFill>
        <p:spPr bwMode="auto">
          <a:xfrm>
            <a:off x="1021092" y="3433274"/>
            <a:ext cx="458559" cy="412704"/>
          </a:xfrm>
          <a:prstGeom prst="rect">
            <a:avLst/>
          </a:prstGeom>
          <a:noFill/>
          <a:ln w="9525">
            <a:noFill/>
            <a:miter lim="800000"/>
            <a:headEnd/>
            <a:tailEnd/>
          </a:ln>
        </p:spPr>
      </p:pic>
      <p:pic>
        <p:nvPicPr>
          <p:cNvPr id="9" name="Picture 27"/>
          <p:cNvPicPr>
            <a:picLocks noChangeAspect="1"/>
          </p:cNvPicPr>
          <p:nvPr/>
        </p:nvPicPr>
        <p:blipFill>
          <a:blip r:embed="rId6"/>
          <a:srcRect/>
          <a:stretch>
            <a:fillRect/>
          </a:stretch>
        </p:blipFill>
        <p:spPr bwMode="auto">
          <a:xfrm>
            <a:off x="1072680" y="4182360"/>
            <a:ext cx="438889" cy="362927"/>
          </a:xfrm>
          <a:prstGeom prst="rect">
            <a:avLst/>
          </a:prstGeom>
          <a:noFill/>
          <a:ln w="9525">
            <a:noFill/>
            <a:miter lim="800000"/>
            <a:headEnd/>
            <a:tailEnd/>
          </a:ln>
        </p:spPr>
      </p:pic>
      <p:pic>
        <p:nvPicPr>
          <p:cNvPr id="10" name="Picture 28"/>
          <p:cNvPicPr>
            <a:picLocks noChangeAspect="1"/>
          </p:cNvPicPr>
          <p:nvPr/>
        </p:nvPicPr>
        <p:blipFill>
          <a:blip r:embed="rId7"/>
          <a:srcRect/>
          <a:stretch>
            <a:fillRect/>
          </a:stretch>
        </p:blipFill>
        <p:spPr bwMode="auto">
          <a:xfrm>
            <a:off x="1016093" y="4745207"/>
            <a:ext cx="616132" cy="337606"/>
          </a:xfrm>
          <a:prstGeom prst="rect">
            <a:avLst/>
          </a:prstGeom>
          <a:noFill/>
          <a:ln w="9525">
            <a:noFill/>
            <a:miter lim="800000"/>
            <a:headEnd/>
            <a:tailEnd/>
          </a:ln>
        </p:spPr>
      </p:pic>
      <p:sp>
        <p:nvSpPr>
          <p:cNvPr id="11" name="TextBox 10"/>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5</a:t>
            </a:fld>
            <a:endParaRPr lang="en-US" sz="1400" dirty="0">
              <a:latin typeface="Helvetica Neue Light"/>
              <a:cs typeface="Helvetica Neue Light"/>
            </a:endParaRPr>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2963" y="824115"/>
            <a:ext cx="3411198" cy="1954381"/>
          </a:xfrm>
          <a:prstGeom prst="rect">
            <a:avLst/>
          </a:prstGeom>
          <a:noFill/>
          <a:ln>
            <a:noFill/>
          </a:ln>
        </p:spPr>
        <p:txBody>
          <a:bodyPr wrap="square" rtlCol="0">
            <a:spAutoFit/>
          </a:bodyPr>
          <a:lstStyle/>
          <a:p>
            <a:r>
              <a:rPr lang="en-US" sz="1200" b="1" dirty="0" smtClean="0">
                <a:solidFill>
                  <a:srgbClr val="FF6600"/>
                </a:solidFill>
                <a:latin typeface="Helvetica Neue Light"/>
                <a:cs typeface="Helvetica Neue Light"/>
              </a:rPr>
              <a:t>Severity: </a:t>
            </a:r>
          </a:p>
          <a:p>
            <a:endParaRPr lang="en-US" sz="1200" b="1" dirty="0" smtClean="0">
              <a:solidFill>
                <a:srgbClr val="FF6600"/>
              </a:solidFill>
              <a:latin typeface="Helvetica Neue Light"/>
              <a:cs typeface="Helvetica Neue Light"/>
            </a:endParaRPr>
          </a:p>
          <a:p>
            <a:r>
              <a:rPr lang="en-US" sz="1200" b="1" dirty="0" smtClean="0">
                <a:solidFill>
                  <a:srgbClr val="FF6600"/>
                </a:solidFill>
                <a:latin typeface="Helvetica Neue Light"/>
                <a:cs typeface="Helvetica Neue Light"/>
              </a:rPr>
              <a:t>Observations: </a:t>
            </a:r>
            <a:r>
              <a:rPr lang="en-US" sz="1200" b="1" dirty="0" smtClean="0">
                <a:solidFill>
                  <a:srgbClr val="000000"/>
                </a:solidFill>
                <a:latin typeface="Helvetica Neue Light"/>
                <a:cs typeface="Helvetica Neue Light"/>
              </a:rPr>
              <a:t> </a:t>
            </a:r>
          </a:p>
          <a:p>
            <a:pPr marL="285750" indent="-285750">
              <a:buFont typeface="Arial"/>
              <a:buChar char="•"/>
            </a:pPr>
            <a:r>
              <a:rPr lang="en-US" sz="1200" dirty="0" smtClean="0">
                <a:latin typeface="Helvetica Neue Light"/>
                <a:cs typeface="Helvetica Neue Light"/>
              </a:rPr>
              <a:t>Amazon and </a:t>
            </a:r>
            <a:r>
              <a:rPr lang="en-US" sz="1200" dirty="0" err="1" smtClean="0">
                <a:latin typeface="Helvetica Neue Light"/>
                <a:cs typeface="Helvetica Neue Light"/>
              </a:rPr>
              <a:t>Ebay</a:t>
            </a:r>
            <a:r>
              <a:rPr lang="en-US" sz="1200" dirty="0" smtClean="0">
                <a:latin typeface="Helvetica Neue Light"/>
                <a:cs typeface="Helvetica Neue Light"/>
              </a:rPr>
              <a:t> were the most popular destinations for mobile shopping, as reported by users.  However, the list of online mobile retailers was fairly robust (as indicated in the tag cloud to the right)</a:t>
            </a:r>
            <a:r>
              <a:rPr lang="en-US" sz="1300" dirty="0" smtClean="0">
                <a:latin typeface="Helvetica Neue Light"/>
                <a:cs typeface="Helvetica Neue Light"/>
              </a:rPr>
              <a:t>.</a:t>
            </a:r>
          </a:p>
          <a:p>
            <a:pPr>
              <a:buFont typeface="Arial"/>
              <a:buChar char="•"/>
            </a:pPr>
            <a:endParaRPr lang="en-US" sz="1200" dirty="0">
              <a:latin typeface="Helvetica Neue Light"/>
              <a:cs typeface="Helvetica Neue Light"/>
            </a:endParaRPr>
          </a:p>
          <a:p>
            <a:pPr>
              <a:buFont typeface="Arial"/>
              <a:buChar char="•"/>
            </a:pPr>
            <a:endParaRPr lang="en-US" sz="1200" dirty="0" smtClean="0">
              <a:latin typeface="Helvetica Neue Light"/>
              <a:cs typeface="Helvetica Neue Light"/>
            </a:endParaRPr>
          </a:p>
        </p:txBody>
      </p:sp>
      <p:sp>
        <p:nvSpPr>
          <p:cNvPr id="7" name="TextBox 6"/>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6</a:t>
            </a:fld>
            <a:endParaRPr lang="en-US" sz="1400" dirty="0">
              <a:latin typeface="Helvetica Neue Light"/>
              <a:cs typeface="Helvetica Neue Light"/>
            </a:endParaRPr>
          </a:p>
        </p:txBody>
      </p:sp>
      <p:pic>
        <p:nvPicPr>
          <p:cNvPr id="6" name="Picture 27"/>
          <p:cNvPicPr>
            <a:picLocks noChangeAspect="1"/>
          </p:cNvPicPr>
          <p:nvPr/>
        </p:nvPicPr>
        <p:blipFill>
          <a:blip r:embed="rId2"/>
          <a:srcRect/>
          <a:stretch>
            <a:fillRect/>
          </a:stretch>
        </p:blipFill>
        <p:spPr bwMode="auto">
          <a:xfrm>
            <a:off x="1354116" y="774914"/>
            <a:ext cx="438889" cy="362927"/>
          </a:xfrm>
          <a:prstGeom prst="rect">
            <a:avLst/>
          </a:prstGeom>
          <a:noFill/>
          <a:ln w="9525">
            <a:noFill/>
            <a:miter lim="800000"/>
            <a:headEnd/>
            <a:tailEnd/>
          </a:ln>
        </p:spPr>
      </p:pic>
      <p:pic>
        <p:nvPicPr>
          <p:cNvPr id="9" name="Picture 8" descr="Screen Shot 2012-08-09 at 12.15.37 AM.png"/>
          <p:cNvPicPr>
            <a:picLocks noChangeAspect="1"/>
          </p:cNvPicPr>
          <p:nvPr/>
        </p:nvPicPr>
        <p:blipFill rotWithShape="1">
          <a:blip r:embed="rId3">
            <a:extLst>
              <a:ext uri="{28A0092B-C50C-407E-A947-70E740481C1C}">
                <a14:useLocalDpi xmlns:a14="http://schemas.microsoft.com/office/drawing/2010/main" val="0"/>
              </a:ext>
            </a:extLst>
          </a:blip>
          <a:srcRect t="18492" b="15147"/>
          <a:stretch/>
        </p:blipFill>
        <p:spPr>
          <a:xfrm>
            <a:off x="4422458" y="976479"/>
            <a:ext cx="3045803" cy="1515731"/>
          </a:xfrm>
          <a:prstGeom prst="rect">
            <a:avLst/>
          </a:prstGeom>
          <a:ln w="76200" cmpd="sng">
            <a:prstDash val="sysDash"/>
          </a:ln>
        </p:spPr>
        <p:style>
          <a:lnRef idx="2">
            <a:schemeClr val="accent5"/>
          </a:lnRef>
          <a:fillRef idx="1">
            <a:schemeClr val="lt1"/>
          </a:fillRef>
          <a:effectRef idx="0">
            <a:schemeClr val="accent5"/>
          </a:effectRef>
          <a:fontRef idx="minor">
            <a:schemeClr val="dk1"/>
          </a:fontRef>
        </p:style>
      </p:pic>
      <p:sp>
        <p:nvSpPr>
          <p:cNvPr id="11" name="TextBox 10"/>
          <p:cNvSpPr txBox="1"/>
          <p:nvPr/>
        </p:nvSpPr>
        <p:spPr>
          <a:xfrm>
            <a:off x="305058" y="2778496"/>
            <a:ext cx="7498646" cy="2354491"/>
          </a:xfrm>
          <a:prstGeom prst="rect">
            <a:avLst/>
          </a:prstGeom>
          <a:noFill/>
        </p:spPr>
        <p:txBody>
          <a:bodyPr wrap="square" rtlCol="0">
            <a:spAutoFit/>
          </a:bodyPr>
          <a:lstStyle/>
          <a:p>
            <a:pPr marL="285750" indent="-285750">
              <a:buFont typeface="Arial"/>
              <a:buChar char="•"/>
            </a:pPr>
            <a:r>
              <a:rPr lang="en-US" sz="1200" dirty="0" smtClean="0">
                <a:latin typeface="Helvetica Neue Light"/>
                <a:cs typeface="Helvetica Neue Light"/>
              </a:rPr>
              <a:t>Users expressed that they chose to shop at Amazon and </a:t>
            </a:r>
            <a:r>
              <a:rPr lang="en-US" sz="1200" dirty="0" err="1" smtClean="0">
                <a:latin typeface="Helvetica Neue Light"/>
                <a:cs typeface="Helvetica Neue Light"/>
              </a:rPr>
              <a:t>Ebay</a:t>
            </a:r>
            <a:r>
              <a:rPr lang="en-US" sz="1200" dirty="0" smtClean="0">
                <a:latin typeface="Helvetica Neue Light"/>
                <a:cs typeface="Helvetica Neue Light"/>
              </a:rPr>
              <a:t> most often because they were more likely to find “anything” they might be looking for in one stop, often despite user frustrations with site function and usability.</a:t>
            </a:r>
          </a:p>
          <a:p>
            <a:pPr marL="285750" indent="-285750">
              <a:buFont typeface="Arial"/>
              <a:buChar char="•"/>
            </a:pPr>
            <a:r>
              <a:rPr lang="en-US" sz="1200" dirty="0">
                <a:latin typeface="Helvetica Neue Light"/>
                <a:cs typeface="Helvetica Neue Light"/>
              </a:rPr>
              <a:t>P</a:t>
            </a:r>
            <a:r>
              <a:rPr lang="en-US" sz="1200" dirty="0" smtClean="0">
                <a:latin typeface="Helvetica Neue Light"/>
                <a:cs typeface="Helvetica Neue Light"/>
              </a:rPr>
              <a:t>reconceptions </a:t>
            </a:r>
            <a:r>
              <a:rPr lang="en-US" sz="1200" dirty="0">
                <a:latin typeface="Helvetica Neue Light"/>
                <a:cs typeface="Helvetica Neue Light"/>
              </a:rPr>
              <a:t>about a particular retailer’s breadth of retail inventory available for purchase has a threefold affect on consumer behavior – namely, frequency, purchasing behavior, and engagement.  Retailers with perceived “large” offerings were visited more frequently, used for both deliberate purchasing and browsing, and received repeated engagement from users.  Conversely, “specialty” retailers were perceived as having “smaller” offerings that were only conducive to one-time deliberate purchases, were less conducive to browsing, and were less likely to experience repeat consumer engagement.</a:t>
            </a:r>
          </a:p>
          <a:p>
            <a:pPr marL="285750" indent="-285750">
              <a:buFont typeface="Arial"/>
              <a:buChar char="•"/>
            </a:pPr>
            <a:endParaRPr lang="en-US" sz="1300" dirty="0" smtClean="0"/>
          </a:p>
          <a:p>
            <a:pPr lvl="1"/>
            <a:endParaRPr lang="en-US" sz="1300" dirty="0"/>
          </a:p>
          <a:p>
            <a:pPr lvl="1"/>
            <a:endParaRPr lang="en-US" sz="1300" dirty="0" smtClean="0"/>
          </a:p>
        </p:txBody>
      </p:sp>
      <p:sp>
        <p:nvSpPr>
          <p:cNvPr id="3" name="Title 2"/>
          <p:cNvSpPr>
            <a:spLocks noGrp="1"/>
          </p:cNvSpPr>
          <p:nvPr>
            <p:ph type="ctrTitle"/>
          </p:nvPr>
        </p:nvSpPr>
        <p:spPr>
          <a:xfrm>
            <a:off x="532963" y="34021"/>
            <a:ext cx="7772400" cy="714434"/>
          </a:xfrm>
        </p:spPr>
        <p:txBody>
          <a:bodyPr>
            <a:normAutofit/>
          </a:bodyPr>
          <a:lstStyle/>
          <a:p>
            <a:r>
              <a:rPr lang="en-US" sz="2000" dirty="0" smtClean="0"/>
              <a:t>TOPIC:  Customer trends: </a:t>
            </a:r>
            <a:r>
              <a:rPr lang="en-US" sz="2000" dirty="0" smtClean="0">
                <a:solidFill>
                  <a:srgbClr val="000000"/>
                </a:solidFill>
              </a:rPr>
              <a:t>Mobile Shopping Destinations</a:t>
            </a:r>
            <a:endParaRPr lang="en-US" dirty="0">
              <a:solidFill>
                <a:srgbClr val="000000"/>
              </a:solidFill>
            </a:endParaRPr>
          </a:p>
        </p:txBody>
      </p:sp>
      <p:sp>
        <p:nvSpPr>
          <p:cNvPr id="5" name="TextBox 4"/>
          <p:cNvSpPr txBox="1"/>
          <p:nvPr/>
        </p:nvSpPr>
        <p:spPr>
          <a:xfrm>
            <a:off x="624792" y="4532822"/>
            <a:ext cx="7178912" cy="1200329"/>
          </a:xfrm>
          <a:prstGeom prst="rect">
            <a:avLst/>
          </a:prstGeom>
          <a:noFill/>
        </p:spPr>
        <p:txBody>
          <a:bodyPr wrap="square" rtlCol="0">
            <a:spAutoFit/>
          </a:bodyPr>
          <a:lstStyle/>
          <a:p>
            <a:r>
              <a:rPr lang="en-US" sz="1200" dirty="0" smtClean="0">
                <a:solidFill>
                  <a:schemeClr val="accent6"/>
                </a:solidFill>
                <a:latin typeface="Helvetica Neue"/>
                <a:cs typeface="Helvetica Neue"/>
              </a:rPr>
              <a:t>Implications:</a:t>
            </a:r>
          </a:p>
          <a:p>
            <a:r>
              <a:rPr lang="en-US" sz="1200" dirty="0" smtClean="0">
                <a:latin typeface="Helvetica Neue Light"/>
                <a:cs typeface="Helvetica Neue Light"/>
              </a:rPr>
              <a:t>As a retailer with a very large breadth of offerings, </a:t>
            </a:r>
            <a:r>
              <a:rPr lang="en-US" sz="1200" dirty="0" err="1" smtClean="0">
                <a:latin typeface="Helvetica Neue Light"/>
                <a:cs typeface="Helvetica Neue Light"/>
              </a:rPr>
              <a:t>Sears.com</a:t>
            </a:r>
            <a:r>
              <a:rPr lang="en-US" sz="1200" dirty="0" smtClean="0">
                <a:latin typeface="Helvetica Neue Light"/>
                <a:cs typeface="Helvetica Neue Light"/>
              </a:rPr>
              <a:t>  should consider potential methods for increasing consumer awareness of the site and the benefits if offers to users.  It might be useful to consider how </a:t>
            </a:r>
            <a:r>
              <a:rPr lang="en-US" sz="1200" dirty="0" err="1" smtClean="0">
                <a:latin typeface="Helvetica Neue Light"/>
                <a:cs typeface="Helvetica Neue Light"/>
              </a:rPr>
              <a:t>Sears.com</a:t>
            </a:r>
            <a:r>
              <a:rPr lang="en-US" sz="1200" dirty="0" smtClean="0">
                <a:latin typeface="Helvetica Neue Light"/>
                <a:cs typeface="Helvetica Neue Light"/>
              </a:rPr>
              <a:t> might advertise itself as a site that not only offers a comparable retail inventory to that of an Amazon or </a:t>
            </a:r>
            <a:r>
              <a:rPr lang="en-US" sz="1200" dirty="0" err="1" smtClean="0">
                <a:latin typeface="Helvetica Neue Light"/>
                <a:cs typeface="Helvetica Neue Light"/>
              </a:rPr>
              <a:t>Ebay</a:t>
            </a:r>
            <a:r>
              <a:rPr lang="en-US" sz="1200" dirty="0" smtClean="0">
                <a:latin typeface="Helvetica Neue Light"/>
                <a:cs typeface="Helvetica Neue Light"/>
              </a:rPr>
              <a:t>, but also offers a significantly superior user experience overall. (intuitive search and browse, efficient/intuitive functionality, additional “bonuses”  through competitive pricing, SYW, etc.).</a:t>
            </a:r>
            <a:endParaRPr lang="en-US" sz="1200" dirty="0">
              <a:latin typeface="Helvetica Neue Light"/>
              <a:cs typeface="Helvetica Neue Light"/>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28849" y="730856"/>
            <a:ext cx="4286384" cy="1938992"/>
          </a:xfrm>
          <a:prstGeom prst="rect">
            <a:avLst/>
          </a:prstGeom>
          <a:noFill/>
          <a:ln>
            <a:noFill/>
          </a:ln>
        </p:spPr>
        <p:txBody>
          <a:bodyPr wrap="square" rtlCol="0">
            <a:spAutoFit/>
          </a:bodyPr>
          <a:lstStyle/>
          <a:p>
            <a:endParaRPr lang="en-US" sz="1200" b="1" dirty="0" smtClean="0">
              <a:solidFill>
                <a:srgbClr val="FF6600"/>
              </a:solidFill>
              <a:latin typeface="Helvetica Neue Light"/>
              <a:cs typeface="Helvetica Neue Light"/>
            </a:endParaRPr>
          </a:p>
          <a:p>
            <a:r>
              <a:rPr lang="en-US" sz="1200" b="1" dirty="0" smtClean="0">
                <a:solidFill>
                  <a:srgbClr val="FF6600"/>
                </a:solidFill>
                <a:latin typeface="Helvetica Neue Light"/>
                <a:cs typeface="Helvetica Neue Light"/>
              </a:rPr>
              <a:t>Severity: </a:t>
            </a:r>
          </a:p>
          <a:p>
            <a:endParaRPr lang="en-US" sz="1200" b="1" dirty="0" smtClean="0">
              <a:solidFill>
                <a:srgbClr val="FF6600"/>
              </a:solidFill>
              <a:latin typeface="Helvetica Neue Light"/>
              <a:cs typeface="Helvetica Neue Light"/>
            </a:endParaRPr>
          </a:p>
          <a:p>
            <a:endParaRPr lang="en-US" sz="1200" dirty="0">
              <a:latin typeface="Helvetica Neue Light"/>
              <a:cs typeface="Helvetica Neue Light"/>
            </a:endParaRPr>
          </a:p>
          <a:p>
            <a:r>
              <a:rPr lang="en-US" sz="1200" b="1" dirty="0" smtClean="0">
                <a:solidFill>
                  <a:srgbClr val="FF6600"/>
                </a:solidFill>
                <a:latin typeface="Helvetica Neue Light"/>
                <a:cs typeface="Helvetica Neue Light"/>
              </a:rPr>
              <a:t>Observations: </a:t>
            </a:r>
            <a:r>
              <a:rPr lang="en-US" sz="1200" b="1" dirty="0" smtClean="0">
                <a:solidFill>
                  <a:srgbClr val="000000"/>
                </a:solidFill>
                <a:latin typeface="Helvetica Neue Light"/>
                <a:cs typeface="Helvetica Neue Light"/>
              </a:rPr>
              <a:t> </a:t>
            </a:r>
          </a:p>
          <a:p>
            <a:pPr marL="171450" indent="-171450">
              <a:buFont typeface="Arial"/>
              <a:buChar char="•"/>
            </a:pPr>
            <a:r>
              <a:rPr lang="en-US" sz="1200" dirty="0" smtClean="0">
                <a:solidFill>
                  <a:srgbClr val="000000"/>
                </a:solidFill>
                <a:latin typeface="Helvetica Neue Light"/>
                <a:cs typeface="Helvetica Neue Light"/>
              </a:rPr>
              <a:t>User use their mobile phones to purchase a wide variety of products, ranging from groceries and food to movie tickets to baseball cards.</a:t>
            </a:r>
          </a:p>
          <a:p>
            <a:pPr marL="171450" indent="-171450">
              <a:buFont typeface="Arial"/>
              <a:buChar char="•"/>
            </a:pPr>
            <a:r>
              <a:rPr lang="en-US" sz="1200" dirty="0" smtClean="0">
                <a:solidFill>
                  <a:srgbClr val="000000"/>
                </a:solidFill>
                <a:latin typeface="Helvetica Neue Light"/>
                <a:cs typeface="Helvetica Neue Light"/>
              </a:rPr>
              <a:t>	“Video Games” and “Books” were the two most 	frequently reported purchases.</a:t>
            </a:r>
            <a:endParaRPr lang="en-US" sz="1200" dirty="0">
              <a:latin typeface="Helvetica Neue Light"/>
              <a:cs typeface="Helvetica Neue Light"/>
            </a:endParaRPr>
          </a:p>
        </p:txBody>
      </p:sp>
      <p:sp>
        <p:nvSpPr>
          <p:cNvPr id="7" name="TextBox 6"/>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7</a:t>
            </a:fld>
            <a:endParaRPr lang="en-US" sz="1400" dirty="0">
              <a:latin typeface="Helvetica Neue Light"/>
              <a:cs typeface="Helvetica Neue Light"/>
            </a:endParaRPr>
          </a:p>
        </p:txBody>
      </p:sp>
      <p:pic>
        <p:nvPicPr>
          <p:cNvPr id="5" name="Picture 4" descr="Screen Shot 2012-08-09 at 12.20.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71930" y="956026"/>
            <a:ext cx="3307581" cy="1573032"/>
          </a:xfrm>
          <a:prstGeom prst="rect">
            <a:avLst/>
          </a:prstGeom>
          <a:ln w="76200" cmpd="sng">
            <a:prstDash val="sysDash"/>
          </a:ln>
        </p:spPr>
        <p:style>
          <a:lnRef idx="2">
            <a:schemeClr val="accent5"/>
          </a:lnRef>
          <a:fillRef idx="1">
            <a:schemeClr val="lt1"/>
          </a:fillRef>
          <a:effectRef idx="0">
            <a:schemeClr val="accent5"/>
          </a:effectRef>
          <a:fontRef idx="minor">
            <a:schemeClr val="dk1"/>
          </a:fontRef>
        </p:style>
      </p:pic>
      <p:pic>
        <p:nvPicPr>
          <p:cNvPr id="8" name="Picture 27"/>
          <p:cNvPicPr>
            <a:picLocks noChangeAspect="1"/>
          </p:cNvPicPr>
          <p:nvPr/>
        </p:nvPicPr>
        <p:blipFill>
          <a:blip r:embed="rId3"/>
          <a:srcRect/>
          <a:stretch>
            <a:fillRect/>
          </a:stretch>
        </p:blipFill>
        <p:spPr bwMode="auto">
          <a:xfrm>
            <a:off x="1145304" y="956026"/>
            <a:ext cx="438889" cy="362927"/>
          </a:xfrm>
          <a:prstGeom prst="rect">
            <a:avLst/>
          </a:prstGeom>
          <a:noFill/>
          <a:ln w="9525">
            <a:noFill/>
            <a:miter lim="800000"/>
            <a:headEnd/>
            <a:tailEnd/>
          </a:ln>
        </p:spPr>
      </p:pic>
      <p:sp>
        <p:nvSpPr>
          <p:cNvPr id="6" name="TextBox 5"/>
          <p:cNvSpPr txBox="1"/>
          <p:nvPr/>
        </p:nvSpPr>
        <p:spPr>
          <a:xfrm>
            <a:off x="328849" y="2767014"/>
            <a:ext cx="7847029" cy="1292662"/>
          </a:xfrm>
          <a:prstGeom prst="rect">
            <a:avLst/>
          </a:prstGeom>
          <a:noFill/>
        </p:spPr>
        <p:txBody>
          <a:bodyPr wrap="square" rtlCol="0">
            <a:spAutoFit/>
          </a:bodyPr>
          <a:lstStyle/>
          <a:p>
            <a:pPr marL="171450" indent="-171450">
              <a:buFont typeface="Arial"/>
              <a:buChar char="•"/>
            </a:pPr>
            <a:r>
              <a:rPr lang="en-US" sz="1200" dirty="0" smtClean="0">
                <a:solidFill>
                  <a:srgbClr val="000000"/>
                </a:solidFill>
                <a:latin typeface="Helvetica Neue Light"/>
                <a:cs typeface="Helvetica Neue Light"/>
              </a:rPr>
              <a:t>The items users chose to shop for when on </a:t>
            </a:r>
            <a:r>
              <a:rPr lang="en-US" sz="1200" dirty="0" err="1" smtClean="0">
                <a:solidFill>
                  <a:srgbClr val="000000"/>
                </a:solidFill>
                <a:latin typeface="Helvetica Neue Light"/>
                <a:cs typeface="Helvetica Neue Light"/>
              </a:rPr>
              <a:t>Sears.com</a:t>
            </a:r>
            <a:r>
              <a:rPr lang="en-US" sz="1200" dirty="0" smtClean="0">
                <a:solidFill>
                  <a:srgbClr val="000000"/>
                </a:solidFill>
                <a:latin typeface="Helvetica Neue Light"/>
                <a:cs typeface="Helvetica Neue Light"/>
              </a:rPr>
              <a:t> mobile were noticeably different from the previously reported purchases, and tended to skew toward home/bedroom </a:t>
            </a:r>
            <a:r>
              <a:rPr lang="en-US" sz="1200" dirty="0" err="1" smtClean="0">
                <a:solidFill>
                  <a:srgbClr val="000000"/>
                </a:solidFill>
                <a:latin typeface="Helvetica Neue Light"/>
                <a:cs typeface="Helvetica Neue Light"/>
              </a:rPr>
              <a:t>suplies</a:t>
            </a:r>
            <a:r>
              <a:rPr lang="en-US" sz="1200" dirty="0" smtClean="0">
                <a:solidFill>
                  <a:srgbClr val="000000"/>
                </a:solidFill>
                <a:latin typeface="Helvetica Neue Light"/>
                <a:cs typeface="Helvetica Neue Light"/>
              </a:rPr>
              <a:t>, outdoor/lawn and garden supplies, and appliances.</a:t>
            </a:r>
          </a:p>
          <a:p>
            <a:r>
              <a:rPr lang="en-US" sz="1200" b="1" i="1" dirty="0" smtClean="0">
                <a:solidFill>
                  <a:schemeClr val="tx2">
                    <a:lumMod val="75000"/>
                  </a:schemeClr>
                </a:solidFill>
                <a:latin typeface="Helvetica Neue Light"/>
                <a:cs typeface="Helvetica Neue Light"/>
              </a:rPr>
              <a:t>	(</a:t>
            </a:r>
            <a:r>
              <a:rPr lang="en-US" sz="1200" b="1" i="1" dirty="0" smtClean="0">
                <a:solidFill>
                  <a:schemeClr val="tx2">
                    <a:lumMod val="60000"/>
                    <a:lumOff val="40000"/>
                  </a:schemeClr>
                </a:solidFill>
                <a:latin typeface="Helvetica Neue Light"/>
                <a:cs typeface="Helvetica Neue Light"/>
              </a:rPr>
              <a:t>Items of interest included :  Call of Duty (Xbox game) , Pressure washers, Blenders, Bed Spreads, Replacement 	</a:t>
            </a:r>
            <a:r>
              <a:rPr lang="en-US" sz="1200" b="1" i="1" dirty="0" err="1" smtClean="0">
                <a:solidFill>
                  <a:schemeClr val="tx2">
                    <a:lumMod val="60000"/>
                    <a:lumOff val="40000"/>
                  </a:schemeClr>
                </a:solidFill>
                <a:latin typeface="Helvetica Neue Light"/>
                <a:cs typeface="Helvetica Neue Light"/>
              </a:rPr>
              <a:t>vaccuum</a:t>
            </a:r>
            <a:r>
              <a:rPr lang="en-US" sz="1200" b="1" i="1" dirty="0" smtClean="0">
                <a:solidFill>
                  <a:schemeClr val="tx2">
                    <a:lumMod val="60000"/>
                    <a:lumOff val="40000"/>
                  </a:schemeClr>
                </a:solidFill>
                <a:latin typeface="Helvetica Neue Light"/>
                <a:cs typeface="Helvetica Neue Light"/>
              </a:rPr>
              <a:t> bags, Shop </a:t>
            </a:r>
            <a:r>
              <a:rPr lang="en-US" sz="1200" b="1" i="1" dirty="0" err="1" smtClean="0">
                <a:solidFill>
                  <a:schemeClr val="tx2">
                    <a:lumMod val="60000"/>
                    <a:lumOff val="40000"/>
                  </a:schemeClr>
                </a:solidFill>
                <a:latin typeface="Helvetica Neue Light"/>
                <a:cs typeface="Helvetica Neue Light"/>
              </a:rPr>
              <a:t>Vacs</a:t>
            </a:r>
            <a:r>
              <a:rPr lang="en-US" sz="1200" b="1" i="1" dirty="0" smtClean="0">
                <a:solidFill>
                  <a:schemeClr val="tx2">
                    <a:lumMod val="60000"/>
                    <a:lumOff val="40000"/>
                  </a:schemeClr>
                </a:solidFill>
                <a:latin typeface="Helvetica Neue Light"/>
                <a:cs typeface="Helvetica Neue Light"/>
              </a:rPr>
              <a:t>, Screen Doors, Infant Car seats, Hammocks, Screen Doors).</a:t>
            </a:r>
          </a:p>
          <a:p>
            <a:endParaRPr lang="en-US" dirty="0"/>
          </a:p>
        </p:txBody>
      </p:sp>
      <p:sp>
        <p:nvSpPr>
          <p:cNvPr id="10" name="Title 2"/>
          <p:cNvSpPr txBox="1">
            <a:spLocks/>
          </p:cNvSpPr>
          <p:nvPr/>
        </p:nvSpPr>
        <p:spPr>
          <a:xfrm>
            <a:off x="403478" y="317525"/>
            <a:ext cx="7772400" cy="638501"/>
          </a:xfrm>
          <a:prstGeom prst="rect">
            <a:avLst/>
          </a:prstGeom>
          <a:ln>
            <a:noFill/>
          </a:ln>
        </p:spPr>
        <p:txBody>
          <a:bodyPr vert="horz" lIns="91440" tIns="45720" rIns="91440" bIns="45720" rtlCol="0" anchor="ctr">
            <a:normAutofit/>
          </a:bodyPr>
          <a:lstStyle>
            <a:lvl1pPr algn="l" defTabSz="457200" rtl="0" eaLnBrk="1" latinLnBrk="0" hangingPunct="1">
              <a:spcBef>
                <a:spcPct val="0"/>
              </a:spcBef>
              <a:buNone/>
              <a:defRPr sz="3200" b="1" i="0" kern="1200">
                <a:solidFill>
                  <a:srgbClr val="FF6600"/>
                </a:solidFill>
                <a:latin typeface="Helvetica Neue Light"/>
                <a:ea typeface="+mj-ea"/>
                <a:cs typeface="Helvetica Neue Light"/>
              </a:defRPr>
            </a:lvl1pPr>
          </a:lstStyle>
          <a:p>
            <a:r>
              <a:rPr lang="en-US" sz="1600" dirty="0" smtClean="0"/>
              <a:t>TOPIC: </a:t>
            </a:r>
            <a:r>
              <a:rPr lang="en-US" sz="1600" dirty="0" smtClean="0">
                <a:solidFill>
                  <a:schemeClr val="tx1"/>
                </a:solidFill>
              </a:rPr>
              <a:t> Customer Shopping Trends: What Do They Buy? </a:t>
            </a:r>
            <a:br>
              <a:rPr lang="en-US" sz="1600" dirty="0" smtClean="0">
                <a:solidFill>
                  <a:schemeClr val="tx1"/>
                </a:solidFill>
              </a:rPr>
            </a:br>
            <a:endParaRPr lang="en-US" sz="1600" dirty="0">
              <a:solidFill>
                <a:schemeClr val="tx1"/>
              </a:solidFill>
            </a:endParaRPr>
          </a:p>
        </p:txBody>
      </p:sp>
      <p:sp>
        <p:nvSpPr>
          <p:cNvPr id="11" name="TextBox 10"/>
          <p:cNvSpPr txBox="1"/>
          <p:nvPr/>
        </p:nvSpPr>
        <p:spPr>
          <a:xfrm>
            <a:off x="624792" y="4226636"/>
            <a:ext cx="7178912" cy="1754327"/>
          </a:xfrm>
          <a:prstGeom prst="rect">
            <a:avLst/>
          </a:prstGeom>
          <a:noFill/>
        </p:spPr>
        <p:txBody>
          <a:bodyPr wrap="square" rtlCol="0">
            <a:spAutoFit/>
          </a:bodyPr>
          <a:lstStyle/>
          <a:p>
            <a:r>
              <a:rPr lang="en-US" sz="1200" dirty="0" smtClean="0">
                <a:solidFill>
                  <a:schemeClr val="accent6"/>
                </a:solidFill>
                <a:latin typeface="Helvetica Neue"/>
                <a:cs typeface="Helvetica Neue"/>
              </a:rPr>
              <a:t>Implications:</a:t>
            </a:r>
          </a:p>
          <a:p>
            <a:r>
              <a:rPr lang="en-US" sz="1200" dirty="0" smtClean="0">
                <a:latin typeface="Helvetica Neue Light"/>
                <a:cs typeface="Helvetica Neue Light"/>
              </a:rPr>
              <a:t>The difference in users’ shopping behavior on </a:t>
            </a:r>
            <a:r>
              <a:rPr lang="en-US" sz="1200" dirty="0" err="1" smtClean="0">
                <a:latin typeface="Helvetica Neue Light"/>
                <a:cs typeface="Helvetica Neue Light"/>
              </a:rPr>
              <a:t>Sears.com</a:t>
            </a:r>
            <a:r>
              <a:rPr lang="en-US" sz="1200" dirty="0" smtClean="0">
                <a:latin typeface="Helvetica Neue Light"/>
                <a:cs typeface="Helvetica Neue Light"/>
              </a:rPr>
              <a:t> is a good example of how users’ perceptions of a particular retailer or brand can influence a) what kinds of things they feel are available for purchase and consequently b) what they would use the site to purchase.  Shopping behavior on the </a:t>
            </a:r>
            <a:r>
              <a:rPr lang="en-US" sz="1200" dirty="0" err="1" smtClean="0">
                <a:latin typeface="Helvetica Neue Light"/>
                <a:cs typeface="Helvetica Neue Light"/>
              </a:rPr>
              <a:t>Sears.com</a:t>
            </a:r>
            <a:r>
              <a:rPr lang="en-US" sz="1200" dirty="0" smtClean="0">
                <a:latin typeface="Helvetica Neue Light"/>
                <a:cs typeface="Helvetica Neue Light"/>
              </a:rPr>
              <a:t> site  suggests an inherent association with the Sears brand as a provider of a specific set of retail items, namely, those related to appliances/hardware/home décor/home repair etc.   </a:t>
            </a:r>
          </a:p>
          <a:p>
            <a:r>
              <a:rPr lang="en-US" sz="1200" dirty="0" smtClean="0">
                <a:latin typeface="Helvetica Neue Light"/>
                <a:cs typeface="Helvetica Neue Light"/>
              </a:rPr>
              <a:t>Consider surfacing the importance (and </a:t>
            </a:r>
            <a:r>
              <a:rPr lang="en-US" sz="1200" dirty="0" err="1" smtClean="0">
                <a:latin typeface="Helvetica Neue Light"/>
                <a:cs typeface="Helvetica Neue Light"/>
              </a:rPr>
              <a:t>existance</a:t>
            </a:r>
            <a:r>
              <a:rPr lang="en-US" sz="1200" dirty="0" smtClean="0">
                <a:latin typeface="Helvetica Neue Light"/>
                <a:cs typeface="Helvetica Neue Light"/>
              </a:rPr>
              <a:t>) of some of the less-recognized retail categories within the Sears inventory by inviting users to engage with them (via visual cues, copy, navigation) wherever possible.</a:t>
            </a:r>
            <a:endParaRPr lang="en-US" sz="1200" dirty="0">
              <a:latin typeface="Helvetica Neue Light"/>
              <a:cs typeface="Helvetica Neue Light"/>
            </a:endParaRPr>
          </a:p>
        </p:txBody>
      </p:sp>
    </p:spTree>
    <p:extLst>
      <p:ext uri="{BB962C8B-B14F-4D97-AF65-F5344CB8AC3E}">
        <p14:creationId xmlns:p14="http://schemas.microsoft.com/office/powerpoint/2010/main" val="56068202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05694" y="687938"/>
            <a:ext cx="7869708" cy="2123658"/>
          </a:xfrm>
          <a:prstGeom prst="rect">
            <a:avLst/>
          </a:prstGeom>
          <a:noFill/>
          <a:ln>
            <a:noFill/>
          </a:ln>
        </p:spPr>
        <p:txBody>
          <a:bodyPr wrap="square" rtlCol="0">
            <a:spAutoFit/>
          </a:bodyPr>
          <a:lstStyle/>
          <a:p>
            <a:endParaRPr lang="en-US" sz="1200" b="1" dirty="0" smtClean="0">
              <a:solidFill>
                <a:srgbClr val="FF6600"/>
              </a:solidFill>
              <a:latin typeface="Helvetica Neue Light"/>
              <a:cs typeface="Helvetica Neue Light"/>
            </a:endParaRPr>
          </a:p>
          <a:p>
            <a:r>
              <a:rPr lang="en-US" sz="1200" b="1" dirty="0" smtClean="0">
                <a:solidFill>
                  <a:srgbClr val="FF6600"/>
                </a:solidFill>
                <a:latin typeface="Helvetica Neue Light"/>
                <a:cs typeface="Helvetica Neue Light"/>
              </a:rPr>
              <a:t>Severity: </a:t>
            </a:r>
          </a:p>
          <a:p>
            <a:endParaRPr lang="en-US" sz="1200" dirty="0" smtClean="0">
              <a:latin typeface="Helvetica Neue Light"/>
              <a:cs typeface="Helvetica Neue Light"/>
            </a:endParaRPr>
          </a:p>
          <a:p>
            <a:r>
              <a:rPr lang="en-US" sz="1200" b="1" dirty="0" smtClean="0">
                <a:solidFill>
                  <a:srgbClr val="FF6600"/>
                </a:solidFill>
                <a:latin typeface="Helvetica Neue Light"/>
                <a:cs typeface="Helvetica Neue Light"/>
              </a:rPr>
              <a:t>Observations: </a:t>
            </a:r>
            <a:r>
              <a:rPr lang="en-US" sz="1200" b="1" dirty="0" smtClean="0">
                <a:solidFill>
                  <a:srgbClr val="000000"/>
                </a:solidFill>
                <a:latin typeface="Helvetica Neue Light"/>
                <a:cs typeface="Helvetica Neue Light"/>
              </a:rPr>
              <a:t> </a:t>
            </a:r>
          </a:p>
          <a:p>
            <a:r>
              <a:rPr lang="en-US" sz="1200" b="1" dirty="0" smtClean="0">
                <a:solidFill>
                  <a:srgbClr val="000000"/>
                </a:solidFill>
                <a:latin typeface="Helvetica Neue Light"/>
                <a:cs typeface="Helvetica Neue Light"/>
              </a:rPr>
              <a:t>“Whenever the moment Strikes.” </a:t>
            </a:r>
            <a:endParaRPr lang="en-US" sz="1200" b="1" dirty="0">
              <a:solidFill>
                <a:srgbClr val="000000"/>
              </a:solidFill>
              <a:latin typeface="Helvetica Neue Light"/>
              <a:cs typeface="Helvetica Neue Light"/>
            </a:endParaRPr>
          </a:p>
          <a:p>
            <a:r>
              <a:rPr lang="en-US" sz="1200" b="1" dirty="0" smtClean="0">
                <a:solidFill>
                  <a:srgbClr val="000000"/>
                </a:solidFill>
                <a:latin typeface="Helvetica Neue Light"/>
                <a:cs typeface="Helvetica Neue Light"/>
              </a:rPr>
              <a:t>Users said that were mostly likely to make purchases on the mobile phone “when they had the time”, </a:t>
            </a:r>
            <a:r>
              <a:rPr lang="en-US" sz="1200" b="1" dirty="0" err="1" smtClean="0">
                <a:solidFill>
                  <a:srgbClr val="000000"/>
                </a:solidFill>
                <a:latin typeface="Helvetica Neue Light"/>
                <a:cs typeface="Helvetica Neue Light"/>
              </a:rPr>
              <a:t>regarless</a:t>
            </a:r>
            <a:r>
              <a:rPr lang="en-US" sz="1200" b="1" dirty="0" smtClean="0">
                <a:solidFill>
                  <a:srgbClr val="000000"/>
                </a:solidFill>
                <a:latin typeface="Helvetica Neue Light"/>
                <a:cs typeface="Helvetica Neue Light"/>
              </a:rPr>
              <a:t> of whether they were at home or away.</a:t>
            </a:r>
          </a:p>
          <a:p>
            <a:r>
              <a:rPr lang="en-US" sz="1200" b="1" dirty="0" smtClean="0">
                <a:solidFill>
                  <a:srgbClr val="000000"/>
                </a:solidFill>
                <a:latin typeface="Helvetica Neue Light"/>
                <a:cs typeface="Helvetica Neue Light"/>
              </a:rPr>
              <a:t>While at home, users expressed that using one’s smart phone even when close to a laptop or desktop computer was just “easier”,  as their phones were usually closer to them, readily available, and users felt that they could accomplish the same tasks without the hassle of “opening a laptop” or “booting up a computer in the next room”</a:t>
            </a:r>
          </a:p>
          <a:p>
            <a:endParaRPr lang="en-US" sz="1200" b="1" dirty="0">
              <a:solidFill>
                <a:srgbClr val="000000"/>
              </a:solidFill>
              <a:latin typeface="Helvetica Neue Light"/>
              <a:cs typeface="Helvetica Neue Light"/>
            </a:endParaRPr>
          </a:p>
        </p:txBody>
      </p:sp>
      <p:sp>
        <p:nvSpPr>
          <p:cNvPr id="7" name="TextBox 6"/>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8</a:t>
            </a:fld>
            <a:endParaRPr lang="en-US" sz="1400" dirty="0">
              <a:latin typeface="Helvetica Neue Light"/>
              <a:cs typeface="Helvetica Neue Light"/>
            </a:endParaRPr>
          </a:p>
        </p:txBody>
      </p:sp>
      <p:pic>
        <p:nvPicPr>
          <p:cNvPr id="6" name="Picture 27"/>
          <p:cNvPicPr>
            <a:picLocks noChangeAspect="1"/>
          </p:cNvPicPr>
          <p:nvPr/>
        </p:nvPicPr>
        <p:blipFill>
          <a:blip r:embed="rId4"/>
          <a:srcRect/>
          <a:stretch>
            <a:fillRect/>
          </a:stretch>
        </p:blipFill>
        <p:spPr bwMode="auto">
          <a:xfrm>
            <a:off x="1423478" y="836913"/>
            <a:ext cx="438889" cy="362927"/>
          </a:xfrm>
          <a:prstGeom prst="rect">
            <a:avLst/>
          </a:prstGeom>
          <a:noFill/>
          <a:ln w="9525">
            <a:noFill/>
            <a:miter lim="800000"/>
            <a:headEnd/>
            <a:tailEnd/>
          </a:ln>
        </p:spPr>
      </p:pic>
      <p:pic>
        <p:nvPicPr>
          <p:cNvPr id="5" name="467371F-1(2).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98342" y="2925778"/>
            <a:ext cx="3102788" cy="2327092"/>
          </a:xfrm>
          <a:prstGeom prst="rect">
            <a:avLst/>
          </a:prstGeom>
          <a:ln w="76200" cmpd="sng">
            <a:solidFill>
              <a:srgbClr val="31859C"/>
            </a:solidFill>
          </a:ln>
        </p:spPr>
      </p:pic>
      <p:sp>
        <p:nvSpPr>
          <p:cNvPr id="8" name="TextBox 7"/>
          <p:cNvSpPr txBox="1"/>
          <p:nvPr/>
        </p:nvSpPr>
        <p:spPr>
          <a:xfrm>
            <a:off x="5182220" y="5375266"/>
            <a:ext cx="3385962" cy="707886"/>
          </a:xfrm>
          <a:prstGeom prst="rect">
            <a:avLst/>
          </a:prstGeom>
          <a:noFill/>
        </p:spPr>
        <p:txBody>
          <a:bodyPr wrap="square" rtlCol="0">
            <a:spAutoFit/>
          </a:bodyPr>
          <a:lstStyle/>
          <a:p>
            <a:r>
              <a:rPr lang="en-US" sz="1000" dirty="0" smtClean="0">
                <a:latin typeface="Helvetica Neue Light"/>
                <a:cs typeface="Helvetica Neue Light"/>
              </a:rPr>
              <a:t>In this example, </a:t>
            </a:r>
            <a:r>
              <a:rPr lang="en-US" sz="1000" dirty="0">
                <a:latin typeface="Helvetica Neue Light"/>
                <a:cs typeface="Helvetica Neue Light"/>
              </a:rPr>
              <a:t>one user mentioned how </a:t>
            </a:r>
            <a:r>
              <a:rPr lang="en-US" sz="1000" dirty="0" smtClean="0">
                <a:latin typeface="Helvetica Neue Light"/>
                <a:cs typeface="Helvetica Neue Light"/>
              </a:rPr>
              <a:t>in </a:t>
            </a:r>
            <a:r>
              <a:rPr lang="en-US" sz="1000" dirty="0">
                <a:latin typeface="Helvetica Neue Light"/>
                <a:cs typeface="Helvetica Neue Light"/>
              </a:rPr>
              <a:t>bed one night inspired her to want to purchase two old paperback books she used to </a:t>
            </a:r>
            <a:r>
              <a:rPr lang="en-US" sz="1000" dirty="0" smtClean="0">
                <a:latin typeface="Helvetica Neue Light"/>
                <a:cs typeface="Helvetica Neue Light"/>
              </a:rPr>
              <a:t>have.  With her phone just inches away, she </a:t>
            </a:r>
            <a:r>
              <a:rPr lang="en-US" sz="1000" dirty="0">
                <a:latin typeface="Helvetica Neue Light"/>
                <a:cs typeface="Helvetica Neue Light"/>
              </a:rPr>
              <a:t>was able to </a:t>
            </a:r>
            <a:r>
              <a:rPr lang="en-US" sz="1000" dirty="0" smtClean="0">
                <a:latin typeface="Helvetica Neue Light"/>
                <a:cs typeface="Helvetica Neue Light"/>
              </a:rPr>
              <a:t>make this “spur of the moment” purchase.</a:t>
            </a:r>
            <a:endParaRPr lang="en-US" sz="1200" dirty="0"/>
          </a:p>
        </p:txBody>
      </p:sp>
      <p:sp>
        <p:nvSpPr>
          <p:cNvPr id="11" name="TextBox 10"/>
          <p:cNvSpPr txBox="1"/>
          <p:nvPr/>
        </p:nvSpPr>
        <p:spPr>
          <a:xfrm>
            <a:off x="5182210" y="2732216"/>
            <a:ext cx="1071069" cy="292388"/>
          </a:xfrm>
          <a:prstGeom prst="rect">
            <a:avLst/>
          </a:prstGeom>
          <a:solidFill>
            <a:srgbClr val="AB0000"/>
          </a:solidFill>
          <a:ln>
            <a:noFill/>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00" dirty="0">
                <a:solidFill>
                  <a:srgbClr val="FFFFFF"/>
                </a:solidFill>
              </a:rPr>
              <a:t>&lt;</a:t>
            </a:r>
            <a:r>
              <a:rPr lang="en-US" sz="1300" dirty="0" smtClean="0">
                <a:solidFill>
                  <a:srgbClr val="FFFFFF"/>
                </a:solidFill>
              </a:rPr>
              <a:t>USER CAM&gt;</a:t>
            </a:r>
            <a:endParaRPr lang="en-US" sz="1300" dirty="0">
              <a:solidFill>
                <a:srgbClr val="FFFFFF"/>
              </a:solidFill>
            </a:endParaRPr>
          </a:p>
        </p:txBody>
      </p:sp>
      <p:sp>
        <p:nvSpPr>
          <p:cNvPr id="10" name="Title 2"/>
          <p:cNvSpPr txBox="1">
            <a:spLocks/>
          </p:cNvSpPr>
          <p:nvPr/>
        </p:nvSpPr>
        <p:spPr>
          <a:xfrm>
            <a:off x="403478" y="317525"/>
            <a:ext cx="7772400" cy="638501"/>
          </a:xfrm>
          <a:prstGeom prst="rect">
            <a:avLst/>
          </a:prstGeom>
          <a:ln>
            <a:noFill/>
          </a:ln>
        </p:spPr>
        <p:txBody>
          <a:bodyPr vert="horz" lIns="91440" tIns="45720" rIns="91440" bIns="45720" rtlCol="0" anchor="ctr">
            <a:normAutofit/>
          </a:bodyPr>
          <a:lstStyle>
            <a:lvl1pPr algn="l" defTabSz="457200" rtl="0" eaLnBrk="1" latinLnBrk="0" hangingPunct="1">
              <a:spcBef>
                <a:spcPct val="0"/>
              </a:spcBef>
              <a:buNone/>
              <a:defRPr sz="3200" b="1" i="0" kern="1200">
                <a:solidFill>
                  <a:srgbClr val="FF6600"/>
                </a:solidFill>
                <a:latin typeface="Helvetica Neue Light"/>
                <a:ea typeface="+mj-ea"/>
                <a:cs typeface="Helvetica Neue Light"/>
              </a:defRPr>
            </a:lvl1pPr>
          </a:lstStyle>
          <a:p>
            <a:r>
              <a:rPr lang="en-US" sz="1600" dirty="0" smtClean="0"/>
              <a:t>TOPIC: </a:t>
            </a:r>
            <a:r>
              <a:rPr lang="en-US" sz="1600" dirty="0" smtClean="0">
                <a:solidFill>
                  <a:schemeClr val="tx1"/>
                </a:solidFill>
              </a:rPr>
              <a:t> Customer Shopping Trends: Where Do They Buy? </a:t>
            </a:r>
            <a:br>
              <a:rPr lang="en-US" sz="1600" dirty="0" smtClean="0">
                <a:solidFill>
                  <a:schemeClr val="tx1"/>
                </a:solidFill>
              </a:rPr>
            </a:br>
            <a:endParaRPr lang="en-US" sz="1600" dirty="0">
              <a:solidFill>
                <a:schemeClr val="tx1"/>
              </a:solidFill>
            </a:endParaRPr>
          </a:p>
        </p:txBody>
      </p:sp>
      <p:sp>
        <p:nvSpPr>
          <p:cNvPr id="12" name="TextBox 11"/>
          <p:cNvSpPr txBox="1"/>
          <p:nvPr/>
        </p:nvSpPr>
        <p:spPr>
          <a:xfrm>
            <a:off x="505694" y="2811596"/>
            <a:ext cx="4200255" cy="2677656"/>
          </a:xfrm>
          <a:prstGeom prst="rect">
            <a:avLst/>
          </a:prstGeom>
          <a:noFill/>
        </p:spPr>
        <p:txBody>
          <a:bodyPr wrap="square" rtlCol="0">
            <a:spAutoFit/>
          </a:bodyPr>
          <a:lstStyle/>
          <a:p>
            <a:r>
              <a:rPr lang="en-US" sz="1200" dirty="0" smtClean="0">
                <a:solidFill>
                  <a:schemeClr val="accent6"/>
                </a:solidFill>
                <a:latin typeface="Helvetica Neue"/>
                <a:cs typeface="Helvetica Neue"/>
              </a:rPr>
              <a:t>Implications:</a:t>
            </a:r>
          </a:p>
          <a:p>
            <a:r>
              <a:rPr lang="en-US" sz="1200" dirty="0" smtClean="0">
                <a:latin typeface="Helvetica Neue Light"/>
                <a:cs typeface="Helvetica Neue Light"/>
              </a:rPr>
              <a:t>As we grow ever more comfortable with our smart phones, our likelihood to want to use them to do things like shop is increasing.  All users demonstrated strong proficiency using their mobile phones to engage in retail behavior.</a:t>
            </a:r>
          </a:p>
          <a:p>
            <a:endParaRPr lang="en-US" sz="1200" dirty="0">
              <a:latin typeface="Helvetica Neue Light"/>
              <a:cs typeface="Helvetica Neue Light"/>
            </a:endParaRPr>
          </a:p>
          <a:p>
            <a:r>
              <a:rPr lang="en-US" sz="1200" dirty="0" smtClean="0">
                <a:latin typeface="Helvetica Neue Light"/>
                <a:cs typeface="Helvetica Neue Light"/>
              </a:rPr>
              <a:t>Consider ways to create awareness around </a:t>
            </a:r>
            <a:r>
              <a:rPr lang="en-US" sz="1200" dirty="0" err="1" smtClean="0">
                <a:latin typeface="Helvetica Neue Light"/>
                <a:cs typeface="Helvetica Neue Light"/>
              </a:rPr>
              <a:t>sears.com</a:t>
            </a:r>
            <a:r>
              <a:rPr lang="en-US" sz="1200" dirty="0" smtClean="0">
                <a:latin typeface="Helvetica Neue Light"/>
                <a:cs typeface="Helvetica Neue Light"/>
              </a:rPr>
              <a:t> mobile and the many retail utilities it provides to users.  </a:t>
            </a:r>
          </a:p>
          <a:p>
            <a:endParaRPr lang="en-US" sz="1200" dirty="0">
              <a:latin typeface="Helvetica Neue Light"/>
              <a:cs typeface="Helvetica Neue Light"/>
            </a:endParaRPr>
          </a:p>
          <a:p>
            <a:r>
              <a:rPr lang="en-US" sz="1200" dirty="0" smtClean="0">
                <a:latin typeface="Helvetica Neue Light"/>
                <a:cs typeface="Helvetica Neue Light"/>
              </a:rPr>
              <a:t>People are already using their phones, and they are using them more and more frequently to make retail purchases.  With increased awareness of and extra encouragement to engage with the </a:t>
            </a:r>
            <a:r>
              <a:rPr lang="en-US" sz="1200" dirty="0" err="1" smtClean="0">
                <a:latin typeface="Helvetica Neue Light"/>
                <a:cs typeface="Helvetica Neue Light"/>
              </a:rPr>
              <a:t>sears.com</a:t>
            </a:r>
            <a:r>
              <a:rPr lang="en-US" sz="1200" dirty="0" smtClean="0">
                <a:latin typeface="Helvetica Neue Light"/>
                <a:cs typeface="Helvetica Neue Light"/>
              </a:rPr>
              <a:t> mobile site,  users will be more likely to remember the site in the future .</a:t>
            </a:r>
            <a:endParaRPr lang="en-US" sz="1200" dirty="0">
              <a:latin typeface="Helvetica Neue Light"/>
              <a:cs typeface="Helvetica Neue Light"/>
            </a:endParaRPr>
          </a:p>
        </p:txBody>
      </p:sp>
    </p:spTree>
    <p:extLst>
      <p:ext uri="{BB962C8B-B14F-4D97-AF65-F5344CB8AC3E}">
        <p14:creationId xmlns:p14="http://schemas.microsoft.com/office/powerpoint/2010/main" val="98313250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1685" y="863866"/>
            <a:ext cx="5297249" cy="1384995"/>
          </a:xfrm>
          <a:prstGeom prst="rect">
            <a:avLst/>
          </a:prstGeom>
          <a:noFill/>
          <a:ln>
            <a:noFill/>
          </a:ln>
        </p:spPr>
        <p:txBody>
          <a:bodyPr wrap="square" rtlCol="0">
            <a:spAutoFit/>
          </a:bodyPr>
          <a:lstStyle/>
          <a:p>
            <a:endParaRPr lang="en-US" sz="1200" b="1" dirty="0" smtClean="0">
              <a:latin typeface="Helvetica Neue Light"/>
              <a:cs typeface="Helvetica Neue Light"/>
            </a:endParaRPr>
          </a:p>
          <a:p>
            <a:r>
              <a:rPr lang="en-US" sz="1200" b="1" dirty="0" smtClean="0">
                <a:solidFill>
                  <a:srgbClr val="FF6600"/>
                </a:solidFill>
                <a:latin typeface="Helvetica Neue Light"/>
                <a:cs typeface="Helvetica Neue Light"/>
              </a:rPr>
              <a:t>    Severity: </a:t>
            </a:r>
          </a:p>
          <a:p>
            <a:endParaRPr lang="en-US" sz="1200" b="1" dirty="0">
              <a:solidFill>
                <a:srgbClr val="FF6600"/>
              </a:solidFill>
              <a:latin typeface="Helvetica Neue Light"/>
              <a:cs typeface="Helvetica Neue Light"/>
            </a:endParaRPr>
          </a:p>
          <a:p>
            <a:r>
              <a:rPr lang="en-US" sz="1200" b="1" dirty="0" smtClean="0">
                <a:solidFill>
                  <a:srgbClr val="FF6600"/>
                </a:solidFill>
                <a:latin typeface="Helvetica Neue Light"/>
                <a:cs typeface="Helvetica Neue Light"/>
              </a:rPr>
              <a:t>   Observations:</a:t>
            </a:r>
          </a:p>
          <a:p>
            <a:endParaRPr lang="en-US" sz="1200" b="1" dirty="0">
              <a:solidFill>
                <a:srgbClr val="FF6600"/>
              </a:solidFill>
              <a:latin typeface="Helvetica Neue Light"/>
              <a:cs typeface="Helvetica Neue Light"/>
            </a:endParaRPr>
          </a:p>
          <a:p>
            <a:endParaRPr lang="en-US" sz="1200" b="1" dirty="0" smtClean="0">
              <a:solidFill>
                <a:srgbClr val="000000"/>
              </a:solidFill>
              <a:latin typeface="Helvetica Neue Light"/>
              <a:cs typeface="Helvetica Neue Light"/>
            </a:endParaRPr>
          </a:p>
          <a:p>
            <a:endParaRPr lang="en-US" sz="1200" dirty="0">
              <a:latin typeface="Helvetica Neue Light"/>
              <a:cs typeface="Helvetica Neue Light"/>
            </a:endParaRPr>
          </a:p>
        </p:txBody>
      </p:sp>
      <p:sp>
        <p:nvSpPr>
          <p:cNvPr id="7" name="TextBox 6"/>
          <p:cNvSpPr txBox="1"/>
          <p:nvPr/>
        </p:nvSpPr>
        <p:spPr>
          <a:xfrm>
            <a:off x="8375402" y="6300121"/>
            <a:ext cx="284488" cy="307777"/>
          </a:xfrm>
          <a:prstGeom prst="rect">
            <a:avLst/>
          </a:prstGeom>
          <a:noFill/>
        </p:spPr>
        <p:txBody>
          <a:bodyPr wrap="none" rtlCol="0">
            <a:spAutoFit/>
          </a:bodyPr>
          <a:lstStyle/>
          <a:p>
            <a:fld id="{6FB102AA-BFD3-D747-AA88-CCC015872F71}" type="slidenum">
              <a:rPr lang="en-US" sz="1400" smtClean="0">
                <a:latin typeface="Helvetica Neue Light"/>
                <a:cs typeface="Helvetica Neue Light"/>
              </a:rPr>
              <a:pPr/>
              <a:t>9</a:t>
            </a:fld>
            <a:endParaRPr lang="en-US" sz="1400" dirty="0">
              <a:latin typeface="Helvetica Neue Light"/>
              <a:cs typeface="Helvetica Neue Light"/>
            </a:endParaRPr>
          </a:p>
        </p:txBody>
      </p:sp>
      <p:pic>
        <p:nvPicPr>
          <p:cNvPr id="6" name="Picture 27"/>
          <p:cNvPicPr>
            <a:picLocks noChangeAspect="1"/>
          </p:cNvPicPr>
          <p:nvPr/>
        </p:nvPicPr>
        <p:blipFill>
          <a:blip r:embed="rId4"/>
          <a:srcRect/>
          <a:stretch>
            <a:fillRect/>
          </a:stretch>
        </p:blipFill>
        <p:spPr bwMode="auto">
          <a:xfrm>
            <a:off x="1525535" y="953567"/>
            <a:ext cx="438889" cy="362927"/>
          </a:xfrm>
          <a:prstGeom prst="rect">
            <a:avLst/>
          </a:prstGeom>
          <a:noFill/>
          <a:ln w="9525">
            <a:noFill/>
            <a:miter lim="800000"/>
            <a:headEnd/>
            <a:tailEnd/>
          </a:ln>
        </p:spPr>
      </p:pic>
      <p:pic>
        <p:nvPicPr>
          <p:cNvPr id="3" name="467371B-1.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669818" y="2874629"/>
            <a:ext cx="2962717" cy="2385400"/>
          </a:xfrm>
          <a:prstGeom prst="rect">
            <a:avLst/>
          </a:prstGeom>
          <a:ln w="76200" cmpd="sng">
            <a:solidFill>
              <a:srgbClr val="31859C"/>
            </a:solidFill>
            <a:prstDash val="solid"/>
          </a:ln>
        </p:spPr>
        <p:style>
          <a:lnRef idx="2">
            <a:schemeClr val="accent5"/>
          </a:lnRef>
          <a:fillRef idx="1">
            <a:schemeClr val="lt1"/>
          </a:fillRef>
          <a:effectRef idx="0">
            <a:schemeClr val="accent5"/>
          </a:effectRef>
          <a:fontRef idx="minor">
            <a:schemeClr val="dk1"/>
          </a:fontRef>
        </p:style>
      </p:pic>
      <p:sp>
        <p:nvSpPr>
          <p:cNvPr id="13" name="TextBox 12"/>
          <p:cNvSpPr txBox="1"/>
          <p:nvPr/>
        </p:nvSpPr>
        <p:spPr>
          <a:xfrm>
            <a:off x="503994" y="1626496"/>
            <a:ext cx="8155896" cy="830997"/>
          </a:xfrm>
          <a:prstGeom prst="rect">
            <a:avLst/>
          </a:prstGeom>
          <a:noFill/>
        </p:spPr>
        <p:txBody>
          <a:bodyPr wrap="square" rtlCol="0">
            <a:spAutoFit/>
          </a:bodyPr>
          <a:lstStyle/>
          <a:p>
            <a:pPr marL="171450" indent="-171450">
              <a:buFont typeface="Arial"/>
              <a:buChar char="•"/>
            </a:pPr>
            <a:r>
              <a:rPr lang="en-US" sz="1200" dirty="0" smtClean="0"/>
              <a:t>Similar to the “Where”, users cited “convenience” as the #1 determinant of why they chose to use their mobile phone to make a purchase. However, “evaluating convenience” isn’t as easy at it sounds. Every user takes into account any number of infinite factors in order to decide whether or not a particular action (such as using a phone to make a purchase) is “convenient”  at any particular time.  Users specifically mentioned things like:</a:t>
            </a:r>
          </a:p>
        </p:txBody>
      </p:sp>
      <p:sp>
        <p:nvSpPr>
          <p:cNvPr id="10" name="Title 2"/>
          <p:cNvSpPr txBox="1">
            <a:spLocks/>
          </p:cNvSpPr>
          <p:nvPr/>
        </p:nvSpPr>
        <p:spPr>
          <a:xfrm>
            <a:off x="403478" y="496530"/>
            <a:ext cx="7772400" cy="638501"/>
          </a:xfrm>
          <a:prstGeom prst="rect">
            <a:avLst/>
          </a:prstGeom>
          <a:ln>
            <a:noFill/>
          </a:ln>
        </p:spPr>
        <p:txBody>
          <a:bodyPr vert="horz" lIns="91440" tIns="45720" rIns="91440" bIns="45720" rtlCol="0" anchor="ctr">
            <a:normAutofit/>
          </a:bodyPr>
          <a:lstStyle>
            <a:lvl1pPr algn="l" defTabSz="457200" rtl="0" eaLnBrk="1" latinLnBrk="0" hangingPunct="1">
              <a:spcBef>
                <a:spcPct val="0"/>
              </a:spcBef>
              <a:buNone/>
              <a:defRPr sz="3200" b="1" i="0" kern="1200">
                <a:solidFill>
                  <a:srgbClr val="FF6600"/>
                </a:solidFill>
                <a:latin typeface="Helvetica Neue Light"/>
                <a:ea typeface="+mj-ea"/>
                <a:cs typeface="Helvetica Neue Light"/>
              </a:defRPr>
            </a:lvl1pPr>
          </a:lstStyle>
          <a:p>
            <a:r>
              <a:rPr lang="en-US" sz="1600" dirty="0" smtClean="0"/>
              <a:t>TOPIC: </a:t>
            </a:r>
            <a:r>
              <a:rPr lang="en-US" sz="1600" dirty="0" smtClean="0">
                <a:solidFill>
                  <a:schemeClr val="tx1"/>
                </a:solidFill>
              </a:rPr>
              <a:t> Customer Shopping Trends: Why Users “Go Mobile” to Shop</a:t>
            </a:r>
            <a:br>
              <a:rPr lang="en-US" sz="1600" dirty="0" smtClean="0">
                <a:solidFill>
                  <a:schemeClr val="tx1"/>
                </a:solidFill>
              </a:rPr>
            </a:br>
            <a:endParaRPr lang="en-US" sz="1600" dirty="0">
              <a:solidFill>
                <a:schemeClr val="tx1"/>
              </a:solidFill>
            </a:endParaRPr>
          </a:p>
        </p:txBody>
      </p:sp>
      <p:sp>
        <p:nvSpPr>
          <p:cNvPr id="9" name="TextBox 8"/>
          <p:cNvSpPr txBox="1"/>
          <p:nvPr/>
        </p:nvSpPr>
        <p:spPr>
          <a:xfrm>
            <a:off x="606045" y="2445780"/>
            <a:ext cx="5540033" cy="1631216"/>
          </a:xfrm>
          <a:prstGeom prst="rect">
            <a:avLst/>
          </a:prstGeom>
          <a:noFill/>
        </p:spPr>
        <p:txBody>
          <a:bodyPr wrap="square" rtlCol="0">
            <a:spAutoFit/>
          </a:bodyPr>
          <a:lstStyle/>
          <a:p>
            <a:r>
              <a:rPr lang="en-US" sz="1100" dirty="0"/>
              <a:t>	Proximity to alternative technology vs. mobile phone</a:t>
            </a:r>
          </a:p>
          <a:p>
            <a:r>
              <a:rPr lang="en-US" sz="1100" dirty="0"/>
              <a:t>	Time required to engage with said technology v. mobile phone</a:t>
            </a:r>
          </a:p>
          <a:p>
            <a:r>
              <a:rPr lang="en-US" sz="1100" dirty="0"/>
              <a:t>	One’s physical location / availability or alternative technology</a:t>
            </a:r>
          </a:p>
          <a:p>
            <a:r>
              <a:rPr lang="en-US" sz="1100" dirty="0"/>
              <a:t>	What, and how “complex”  the specific item of purchase or goal is 	</a:t>
            </a:r>
            <a:endParaRPr lang="en-US" sz="1100" dirty="0" smtClean="0"/>
          </a:p>
          <a:p>
            <a:r>
              <a:rPr lang="en-US" sz="1100" dirty="0"/>
              <a:t>	</a:t>
            </a:r>
            <a:r>
              <a:rPr lang="en-US" sz="1100" dirty="0" smtClean="0"/>
              <a:t>Immediacy/Impulse </a:t>
            </a:r>
            <a:r>
              <a:rPr lang="en-US" sz="1100" dirty="0"/>
              <a:t>level associated with purchase</a:t>
            </a:r>
          </a:p>
          <a:p>
            <a:r>
              <a:rPr lang="en-US" sz="1100" dirty="0"/>
              <a:t>	Familiarity with mobile site in question</a:t>
            </a:r>
          </a:p>
          <a:p>
            <a:r>
              <a:rPr lang="en-US" sz="1100" dirty="0"/>
              <a:t>	Availability of pre-authenticated/personal preference settings </a:t>
            </a:r>
            <a:endParaRPr lang="en-US" sz="1100" dirty="0" smtClean="0"/>
          </a:p>
          <a:p>
            <a:r>
              <a:rPr lang="en-US" sz="1100" dirty="0"/>
              <a:t>	Ability to check prices, make bids, research products on the go.</a:t>
            </a:r>
          </a:p>
          <a:p>
            <a:endParaRPr lang="en-US" sz="1100" dirty="0"/>
          </a:p>
        </p:txBody>
      </p:sp>
      <p:sp>
        <p:nvSpPr>
          <p:cNvPr id="14" name="TextBox 13"/>
          <p:cNvSpPr txBox="1"/>
          <p:nvPr/>
        </p:nvSpPr>
        <p:spPr>
          <a:xfrm>
            <a:off x="503994" y="4148167"/>
            <a:ext cx="4655541" cy="1754327"/>
          </a:xfrm>
          <a:prstGeom prst="rect">
            <a:avLst/>
          </a:prstGeom>
          <a:noFill/>
        </p:spPr>
        <p:txBody>
          <a:bodyPr wrap="square" rtlCol="0">
            <a:spAutoFit/>
          </a:bodyPr>
          <a:lstStyle/>
          <a:p>
            <a:r>
              <a:rPr lang="en-US" sz="1200" dirty="0" smtClean="0">
                <a:solidFill>
                  <a:schemeClr val="accent6"/>
                </a:solidFill>
                <a:latin typeface="Helvetica Neue"/>
                <a:cs typeface="Helvetica Neue"/>
              </a:rPr>
              <a:t>Implications:</a:t>
            </a:r>
          </a:p>
          <a:p>
            <a:r>
              <a:rPr lang="en-US" sz="1200" dirty="0" smtClean="0">
                <a:latin typeface="Helvetica Neue Light"/>
                <a:cs typeface="Helvetica Neue Light"/>
              </a:rPr>
              <a:t>Since it’s impossible to predict what might one choice more convenient than another for every possible use case scenario, consider focusing on the big picture. Consider focusing on some other convenience “standards”, such as further streamlining purchasing </a:t>
            </a:r>
            <a:r>
              <a:rPr lang="en-US" sz="1200" dirty="0" err="1" smtClean="0">
                <a:latin typeface="Helvetica Neue Light"/>
                <a:cs typeface="Helvetica Neue Light"/>
              </a:rPr>
              <a:t>proces</a:t>
            </a:r>
            <a:r>
              <a:rPr lang="en-US" sz="1200" dirty="0" smtClean="0">
                <a:latin typeface="Helvetica Neue Light"/>
                <a:cs typeface="Helvetica Neue Light"/>
              </a:rPr>
              <a:t>, personalization, preferences, authentication, providing </a:t>
            </a:r>
            <a:r>
              <a:rPr lang="en-US" sz="1200" dirty="0" err="1" smtClean="0">
                <a:latin typeface="Helvetica Neue Light"/>
                <a:cs typeface="Helvetica Neue Light"/>
              </a:rPr>
              <a:t>accomodations</a:t>
            </a:r>
            <a:r>
              <a:rPr lang="en-US" sz="1200" dirty="0" smtClean="0">
                <a:latin typeface="Helvetica Neue Light"/>
                <a:cs typeface="Helvetica Neue Light"/>
              </a:rPr>
              <a:t> for “quick purchasers” as well as for “browsers”, etc. to help invite users to engage, shop, and browse at their own pace.</a:t>
            </a:r>
          </a:p>
        </p:txBody>
      </p:sp>
      <p:sp>
        <p:nvSpPr>
          <p:cNvPr id="15" name="TextBox 14"/>
          <p:cNvSpPr txBox="1"/>
          <p:nvPr/>
        </p:nvSpPr>
        <p:spPr>
          <a:xfrm>
            <a:off x="5832068" y="5486994"/>
            <a:ext cx="3096479" cy="461665"/>
          </a:xfrm>
          <a:prstGeom prst="rect">
            <a:avLst/>
          </a:prstGeom>
          <a:noFill/>
        </p:spPr>
        <p:txBody>
          <a:bodyPr wrap="square" rtlCol="0">
            <a:spAutoFit/>
          </a:bodyPr>
          <a:lstStyle/>
          <a:p>
            <a:r>
              <a:rPr lang="en-US" sz="1200" dirty="0" smtClean="0"/>
              <a:t>Convenience is King when it comes to making mobile retail purchases.</a:t>
            </a:r>
            <a:endParaRPr lang="en-US" sz="1200" dirty="0"/>
          </a:p>
        </p:txBody>
      </p:sp>
      <p:sp>
        <p:nvSpPr>
          <p:cNvPr id="16" name="TextBox 15"/>
          <p:cNvSpPr txBox="1"/>
          <p:nvPr/>
        </p:nvSpPr>
        <p:spPr>
          <a:xfrm>
            <a:off x="5463123" y="2592172"/>
            <a:ext cx="1071069" cy="292388"/>
          </a:xfrm>
          <a:prstGeom prst="rect">
            <a:avLst/>
          </a:prstGeom>
          <a:solidFill>
            <a:srgbClr val="AB0000"/>
          </a:solidFill>
          <a:ln>
            <a:noFill/>
            <a:prstDash val="sysDash"/>
          </a:ln>
        </p:spPr>
        <p:style>
          <a:lnRef idx="2">
            <a:schemeClr val="accent2"/>
          </a:lnRef>
          <a:fillRef idx="1">
            <a:schemeClr val="lt1"/>
          </a:fillRef>
          <a:effectRef idx="0">
            <a:schemeClr val="accent2"/>
          </a:effectRef>
          <a:fontRef idx="minor">
            <a:schemeClr val="dk1"/>
          </a:fontRef>
        </p:style>
        <p:txBody>
          <a:bodyPr wrap="square" rtlCol="0">
            <a:spAutoFit/>
          </a:bodyPr>
          <a:lstStyle/>
          <a:p>
            <a:pPr algn="ctr"/>
            <a:r>
              <a:rPr lang="en-US" sz="1300" dirty="0">
                <a:solidFill>
                  <a:srgbClr val="FFFFFF"/>
                </a:solidFill>
              </a:rPr>
              <a:t>&lt;</a:t>
            </a:r>
            <a:r>
              <a:rPr lang="en-US" sz="1300" dirty="0" smtClean="0">
                <a:solidFill>
                  <a:srgbClr val="FFFFFF"/>
                </a:solidFill>
              </a:rPr>
              <a:t>USER CAM&gt;</a:t>
            </a:r>
            <a:endParaRPr lang="en-US" sz="1300" dirty="0">
              <a:solidFill>
                <a:srgbClr val="FFFFFF"/>
              </a:solidFill>
            </a:endParaRPr>
          </a:p>
        </p:txBody>
      </p:sp>
    </p:spTree>
    <p:extLst>
      <p:ext uri="{BB962C8B-B14F-4D97-AF65-F5344CB8AC3E}">
        <p14:creationId xmlns:p14="http://schemas.microsoft.com/office/powerpoint/2010/main" val="678119488"/>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5997</TotalTime>
  <Words>3526</Words>
  <Application>Microsoft Macintosh PowerPoint</Application>
  <PresentationFormat>On-screen Show (4:3)</PresentationFormat>
  <Paragraphs>568</Paragraphs>
  <Slides>30</Slides>
  <Notes>0</Notes>
  <HiddenSlides>0</HiddenSlides>
  <MMClips>10</MMClips>
  <ScaleCrop>false</ScaleCrop>
  <HeadingPairs>
    <vt:vector size="4" baseType="variant">
      <vt:variant>
        <vt:lpstr>Theme</vt:lpstr>
      </vt:variant>
      <vt:variant>
        <vt:i4>1</vt:i4>
      </vt:variant>
      <vt:variant>
        <vt:lpstr>Slide Titles</vt:lpstr>
      </vt:variant>
      <vt:variant>
        <vt:i4>30</vt:i4>
      </vt:variant>
    </vt:vector>
  </HeadingPairs>
  <TitlesOfParts>
    <vt:vector size="31" baseType="lpstr">
      <vt:lpstr>Office Theme</vt:lpstr>
      <vt:lpstr>Mobile Site Home Page Report of Findings from Usability Study  AUGUST 13, 2012 </vt:lpstr>
      <vt:lpstr>ABOUT THE TEST: Methods &amp; Procedure</vt:lpstr>
      <vt:lpstr>ABOUT THE TEST:   Research Goals</vt:lpstr>
      <vt:lpstr>EXECUTIVE SUMMARY: Mobile Site Home Page</vt:lpstr>
      <vt:lpstr>Issue Severity Legend</vt:lpstr>
      <vt:lpstr>TOPIC:  Customer trends: Mobile Shopping Destinations</vt:lpstr>
      <vt:lpstr>PowerPoint Presentation</vt:lpstr>
      <vt:lpstr>PowerPoint Presentation</vt:lpstr>
      <vt:lpstr>PowerPoint Presentation</vt:lpstr>
      <vt:lpstr>TOPIC:  The What/When/Where/Why :  Tying it all together</vt:lpstr>
      <vt:lpstr>TOPIC:  The What/When/Where/Why :  Tying it all together</vt:lpstr>
      <vt:lpstr>PowerPoint Presentation</vt:lpstr>
      <vt:lpstr>PowerPoint Presentation</vt:lpstr>
      <vt:lpstr>Report of Findings: MyGofer Delivery Bar – July 2012</vt:lpstr>
      <vt:lpstr>Report of Findings: MyGofer Delivery Bar – July 2012</vt:lpstr>
      <vt:lpstr>Report of Findings: MyGofer Delivery Bar – July 2012</vt:lpstr>
      <vt:lpstr>Report of Findings: MyGofer Delivery Bar – July 2012</vt:lpstr>
      <vt:lpstr>Report of Findings: MyGofer Delivery Bar – July 2012</vt:lpstr>
      <vt:lpstr>Report of Findings: MyGofer Delivery Bar – July 2012</vt:lpstr>
      <vt:lpstr>Report of Findings: MyGofer Delivery Bar – July 2012</vt:lpstr>
      <vt:lpstr>Report of Findings: MyGofer Delivery Bar – July 2012</vt:lpstr>
      <vt:lpstr>Report of Findings: MyGofer Delivery Bar – July 2012</vt:lpstr>
      <vt:lpstr>Report of Findings: MyGofer Delivery Bar – July 2012</vt:lpstr>
      <vt:lpstr>Report of Findings: MyGofer Delivery Bar – July 2012</vt:lpstr>
      <vt:lpstr>Screenshots</vt:lpstr>
      <vt:lpstr>Video Excerpts by Topic</vt:lpstr>
      <vt:lpstr>PowerPoint Presentation</vt:lpstr>
      <vt:lpstr>PowerPoint Presentation</vt:lpstr>
      <vt:lpstr>User Profiles</vt:lpstr>
      <vt:lpstr>Report of Findings: MyGofer Delivery Bar – July 2012</vt:lpstr>
    </vt:vector>
  </TitlesOfParts>
  <Company>Sears Holdings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Study Report of Findings from [type of study] </dc:title>
  <dc:creator>McAleer-Forte, Kerry</dc:creator>
  <cp:lastModifiedBy>Madeline Jannotta</cp:lastModifiedBy>
  <cp:revision>204</cp:revision>
  <cp:lastPrinted>2012-08-09T01:20:09Z</cp:lastPrinted>
  <dcterms:created xsi:type="dcterms:W3CDTF">2012-07-30T14:48:30Z</dcterms:created>
  <dcterms:modified xsi:type="dcterms:W3CDTF">2012-08-13T02:28:44Z</dcterms:modified>
</cp:coreProperties>
</file>